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6"/>
  </p:notesMasterIdLst>
  <p:sldIdLst>
    <p:sldId id="332" r:id="rId2"/>
    <p:sldId id="354" r:id="rId3"/>
    <p:sldId id="345" r:id="rId4"/>
    <p:sldId id="344" r:id="rId5"/>
    <p:sldId id="346" r:id="rId6"/>
    <p:sldId id="348" r:id="rId7"/>
    <p:sldId id="350" r:id="rId8"/>
    <p:sldId id="352" r:id="rId9"/>
    <p:sldId id="362" r:id="rId10"/>
    <p:sldId id="357" r:id="rId11"/>
    <p:sldId id="355" r:id="rId12"/>
    <p:sldId id="331" r:id="rId13"/>
    <p:sldId id="261" r:id="rId14"/>
    <p:sldId id="329" r:id="rId15"/>
    <p:sldId id="333" r:id="rId16"/>
    <p:sldId id="262" r:id="rId17"/>
    <p:sldId id="334" r:id="rId18"/>
    <p:sldId id="335" r:id="rId19"/>
    <p:sldId id="336" r:id="rId20"/>
    <p:sldId id="337" r:id="rId21"/>
    <p:sldId id="343" r:id="rId22"/>
    <p:sldId id="327" r:id="rId23"/>
    <p:sldId id="358" r:id="rId24"/>
    <p:sldId id="340" r:id="rId25"/>
    <p:sldId id="338" r:id="rId26"/>
    <p:sldId id="339" r:id="rId27"/>
    <p:sldId id="341" r:id="rId28"/>
    <p:sldId id="359" r:id="rId29"/>
    <p:sldId id="360" r:id="rId30"/>
    <p:sldId id="342" r:id="rId31"/>
    <p:sldId id="356" r:id="rId32"/>
    <p:sldId id="325" r:id="rId33"/>
    <p:sldId id="361" r:id="rId34"/>
    <p:sldId id="326"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1D58"/>
    <a:srgbClr val="E8282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21" autoAdjust="0"/>
    <p:restoredTop sz="78327" autoAdjust="0"/>
  </p:normalViewPr>
  <p:slideViewPr>
    <p:cSldViewPr>
      <p:cViewPr varScale="1">
        <p:scale>
          <a:sx n="53" d="100"/>
          <a:sy n="53" d="100"/>
        </p:scale>
        <p:origin x="1176" y="84"/>
      </p:cViewPr>
      <p:guideLst>
        <p:guide orient="horz" pos="2160"/>
        <p:guide pos="2880"/>
      </p:guideLst>
    </p:cSldViewPr>
  </p:slideViewPr>
  <p:outlineViewPr>
    <p:cViewPr>
      <p:scale>
        <a:sx n="33" d="100"/>
        <a:sy n="33" d="100"/>
      </p:scale>
      <p:origin x="0" y="2906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6E4866-9934-45FC-9AEA-9E1100329829}" type="doc">
      <dgm:prSet loTypeId="urn:microsoft.com/office/officeart/2005/8/layout/vList2" loCatId="list" qsTypeId="urn:microsoft.com/office/officeart/2005/8/quickstyle/simple1" qsCatId="simple" csTypeId="urn:microsoft.com/office/officeart/2005/8/colors/accent1_1" csCatId="accent1"/>
      <dgm:spPr/>
      <dgm:t>
        <a:bodyPr/>
        <a:lstStyle/>
        <a:p>
          <a:endParaRPr lang="en-US"/>
        </a:p>
      </dgm:t>
    </dgm:pt>
    <dgm:pt modelId="{D35B95DD-746B-4C84-A5D3-487639BA8BE0}">
      <dgm:prSet/>
      <dgm:spPr/>
      <dgm:t>
        <a:bodyPr/>
        <a:lstStyle/>
        <a:p>
          <a:r>
            <a:rPr lang="en-US"/>
            <a:t>The Grade One Individual Learning Profile</a:t>
          </a:r>
        </a:p>
      </dgm:t>
    </dgm:pt>
    <dgm:pt modelId="{1E05616C-0542-4CAE-B761-C6A1DEB255A0}" type="parTrans" cxnId="{FA3B7EE1-7B51-409A-A28A-9D6FCF38252A}">
      <dgm:prSet/>
      <dgm:spPr/>
      <dgm:t>
        <a:bodyPr/>
        <a:lstStyle/>
        <a:p>
          <a:endParaRPr lang="en-US"/>
        </a:p>
      </dgm:t>
    </dgm:pt>
    <dgm:pt modelId="{47F8D245-61ED-465E-8E53-BB7C5C260465}" type="sibTrans" cxnId="{FA3B7EE1-7B51-409A-A28A-9D6FCF38252A}">
      <dgm:prSet/>
      <dgm:spPr/>
      <dgm:t>
        <a:bodyPr/>
        <a:lstStyle/>
        <a:p>
          <a:endParaRPr lang="en-US"/>
        </a:p>
      </dgm:t>
    </dgm:pt>
    <dgm:pt modelId="{64CFC6DF-525F-4ED3-A40D-7BAC39F308D2}">
      <dgm:prSet/>
      <dgm:spPr/>
      <dgm:t>
        <a:bodyPr/>
        <a:lstStyle/>
        <a:p>
          <a:r>
            <a:rPr lang="en-US"/>
            <a:t>The Grade 2 Diagnostic Test</a:t>
          </a:r>
        </a:p>
      </dgm:t>
    </dgm:pt>
    <dgm:pt modelId="{7C377298-9562-4DA0-9A90-70BF4F57E7C4}" type="parTrans" cxnId="{BEF095C5-58D4-4C8D-9625-8BF8ECD2F28F}">
      <dgm:prSet/>
      <dgm:spPr/>
      <dgm:t>
        <a:bodyPr/>
        <a:lstStyle/>
        <a:p>
          <a:endParaRPr lang="en-US"/>
        </a:p>
      </dgm:t>
    </dgm:pt>
    <dgm:pt modelId="{B211D28F-BB11-47AB-BE27-0912E1A088CB}" type="sibTrans" cxnId="{BEF095C5-58D4-4C8D-9625-8BF8ECD2F28F}">
      <dgm:prSet/>
      <dgm:spPr/>
      <dgm:t>
        <a:bodyPr/>
        <a:lstStyle/>
        <a:p>
          <a:endParaRPr lang="en-US"/>
        </a:p>
      </dgm:t>
    </dgm:pt>
    <dgm:pt modelId="{177B62CC-A549-4283-90E3-DB3B4B8DB7A6}">
      <dgm:prSet/>
      <dgm:spPr/>
      <dgm:t>
        <a:bodyPr/>
        <a:lstStyle/>
        <a:p>
          <a:r>
            <a:rPr lang="en-US"/>
            <a:t>The Grade 4 Literacy and Numeracy Test</a:t>
          </a:r>
        </a:p>
      </dgm:t>
    </dgm:pt>
    <dgm:pt modelId="{7A11B6A1-B677-485C-8EA0-3555966CB7A6}" type="parTrans" cxnId="{6CB93141-2ADC-495B-8A9B-A773CD157780}">
      <dgm:prSet/>
      <dgm:spPr/>
      <dgm:t>
        <a:bodyPr/>
        <a:lstStyle/>
        <a:p>
          <a:endParaRPr lang="en-US"/>
        </a:p>
      </dgm:t>
    </dgm:pt>
    <dgm:pt modelId="{A2FE4C12-B483-421A-B128-96228CB17D98}" type="sibTrans" cxnId="{6CB93141-2ADC-495B-8A9B-A773CD157780}">
      <dgm:prSet/>
      <dgm:spPr/>
      <dgm:t>
        <a:bodyPr/>
        <a:lstStyle/>
        <a:p>
          <a:endParaRPr lang="en-US"/>
        </a:p>
      </dgm:t>
    </dgm:pt>
    <dgm:pt modelId="{4A8BD7A5-2464-4485-95BE-E6DB8C3053B6}">
      <dgm:prSet/>
      <dgm:spPr/>
      <dgm:t>
        <a:bodyPr/>
        <a:lstStyle/>
        <a:p>
          <a:r>
            <a:rPr lang="en-US" b="1"/>
            <a:t>The Primary Exit Profile</a:t>
          </a:r>
          <a:endParaRPr lang="en-US"/>
        </a:p>
      </dgm:t>
    </dgm:pt>
    <dgm:pt modelId="{F212E8FB-4DB2-4608-A565-8857523B3560}" type="parTrans" cxnId="{9879F353-6E66-4A58-AF53-3A5646E08BFA}">
      <dgm:prSet/>
      <dgm:spPr/>
      <dgm:t>
        <a:bodyPr/>
        <a:lstStyle/>
        <a:p>
          <a:endParaRPr lang="en-US"/>
        </a:p>
      </dgm:t>
    </dgm:pt>
    <dgm:pt modelId="{EF2C11CF-16D1-439A-9707-475039697F7C}" type="sibTrans" cxnId="{9879F353-6E66-4A58-AF53-3A5646E08BFA}">
      <dgm:prSet/>
      <dgm:spPr/>
      <dgm:t>
        <a:bodyPr/>
        <a:lstStyle/>
        <a:p>
          <a:endParaRPr lang="en-US"/>
        </a:p>
      </dgm:t>
    </dgm:pt>
    <dgm:pt modelId="{EEB510E4-5F16-4B20-90F5-C426E0ADD20B}">
      <dgm:prSet/>
      <dgm:spPr/>
      <dgm:t>
        <a:bodyPr/>
        <a:lstStyle/>
        <a:p>
          <a:r>
            <a:rPr lang="en-US"/>
            <a:t>The Grade Nine Diagnostic Test</a:t>
          </a:r>
        </a:p>
      </dgm:t>
    </dgm:pt>
    <dgm:pt modelId="{5E569C76-0697-44C3-BF62-AE6FC1ED435C}" type="parTrans" cxnId="{A53DCB40-1E31-4125-867E-01D695FD04D9}">
      <dgm:prSet/>
      <dgm:spPr/>
      <dgm:t>
        <a:bodyPr/>
        <a:lstStyle/>
        <a:p>
          <a:endParaRPr lang="en-US"/>
        </a:p>
      </dgm:t>
    </dgm:pt>
    <dgm:pt modelId="{40BAF50A-D40C-4BF1-9EFD-79059119715F}" type="sibTrans" cxnId="{A53DCB40-1E31-4125-867E-01D695FD04D9}">
      <dgm:prSet/>
      <dgm:spPr/>
      <dgm:t>
        <a:bodyPr/>
        <a:lstStyle/>
        <a:p>
          <a:endParaRPr lang="en-US"/>
        </a:p>
      </dgm:t>
    </dgm:pt>
    <dgm:pt modelId="{304AC0A7-E859-4C4F-820B-6B8E45B1E0F3}" type="pres">
      <dgm:prSet presAssocID="{CD6E4866-9934-45FC-9AEA-9E1100329829}" presName="linear" presStyleCnt="0">
        <dgm:presLayoutVars>
          <dgm:animLvl val="lvl"/>
          <dgm:resizeHandles val="exact"/>
        </dgm:presLayoutVars>
      </dgm:prSet>
      <dgm:spPr/>
    </dgm:pt>
    <dgm:pt modelId="{8E0BEFD1-4B4C-4A2E-AAFE-45E5CAFBD66E}" type="pres">
      <dgm:prSet presAssocID="{D35B95DD-746B-4C84-A5D3-487639BA8BE0}" presName="parentText" presStyleLbl="node1" presStyleIdx="0" presStyleCnt="5">
        <dgm:presLayoutVars>
          <dgm:chMax val="0"/>
          <dgm:bulletEnabled val="1"/>
        </dgm:presLayoutVars>
      </dgm:prSet>
      <dgm:spPr/>
    </dgm:pt>
    <dgm:pt modelId="{BA5B6F48-BA1F-431B-84D0-D3049BBF6B8B}" type="pres">
      <dgm:prSet presAssocID="{47F8D245-61ED-465E-8E53-BB7C5C260465}" presName="spacer" presStyleCnt="0"/>
      <dgm:spPr/>
    </dgm:pt>
    <dgm:pt modelId="{7419C540-1976-4B52-AA2E-A4531D5FF9CF}" type="pres">
      <dgm:prSet presAssocID="{64CFC6DF-525F-4ED3-A40D-7BAC39F308D2}" presName="parentText" presStyleLbl="node1" presStyleIdx="1" presStyleCnt="5">
        <dgm:presLayoutVars>
          <dgm:chMax val="0"/>
          <dgm:bulletEnabled val="1"/>
        </dgm:presLayoutVars>
      </dgm:prSet>
      <dgm:spPr/>
    </dgm:pt>
    <dgm:pt modelId="{6AA6AE4B-F1C0-4C75-BE52-7C6F45677D37}" type="pres">
      <dgm:prSet presAssocID="{B211D28F-BB11-47AB-BE27-0912E1A088CB}" presName="spacer" presStyleCnt="0"/>
      <dgm:spPr/>
    </dgm:pt>
    <dgm:pt modelId="{CBC88FBC-1706-4E1F-B4D6-F3B512C35099}" type="pres">
      <dgm:prSet presAssocID="{177B62CC-A549-4283-90E3-DB3B4B8DB7A6}" presName="parentText" presStyleLbl="node1" presStyleIdx="2" presStyleCnt="5">
        <dgm:presLayoutVars>
          <dgm:chMax val="0"/>
          <dgm:bulletEnabled val="1"/>
        </dgm:presLayoutVars>
      </dgm:prSet>
      <dgm:spPr/>
    </dgm:pt>
    <dgm:pt modelId="{49999811-59C6-4C20-8B47-73F6365954CD}" type="pres">
      <dgm:prSet presAssocID="{A2FE4C12-B483-421A-B128-96228CB17D98}" presName="spacer" presStyleCnt="0"/>
      <dgm:spPr/>
    </dgm:pt>
    <dgm:pt modelId="{91937889-46CC-4544-AA57-E860B89DAEB9}" type="pres">
      <dgm:prSet presAssocID="{4A8BD7A5-2464-4485-95BE-E6DB8C3053B6}" presName="parentText" presStyleLbl="node1" presStyleIdx="3" presStyleCnt="5">
        <dgm:presLayoutVars>
          <dgm:chMax val="0"/>
          <dgm:bulletEnabled val="1"/>
        </dgm:presLayoutVars>
      </dgm:prSet>
      <dgm:spPr/>
    </dgm:pt>
    <dgm:pt modelId="{68C0B9F2-E78C-41F3-AABB-BF6AB00F4751}" type="pres">
      <dgm:prSet presAssocID="{EF2C11CF-16D1-439A-9707-475039697F7C}" presName="spacer" presStyleCnt="0"/>
      <dgm:spPr/>
    </dgm:pt>
    <dgm:pt modelId="{E049292B-536F-42C7-898B-C93153CCFDF2}" type="pres">
      <dgm:prSet presAssocID="{EEB510E4-5F16-4B20-90F5-C426E0ADD20B}" presName="parentText" presStyleLbl="node1" presStyleIdx="4" presStyleCnt="5">
        <dgm:presLayoutVars>
          <dgm:chMax val="0"/>
          <dgm:bulletEnabled val="1"/>
        </dgm:presLayoutVars>
      </dgm:prSet>
      <dgm:spPr/>
    </dgm:pt>
  </dgm:ptLst>
  <dgm:cxnLst>
    <dgm:cxn modelId="{D4A99D1A-7EC9-409B-A2AE-2143CCCA8C6E}" type="presOf" srcId="{EEB510E4-5F16-4B20-90F5-C426E0ADD20B}" destId="{E049292B-536F-42C7-898B-C93153CCFDF2}" srcOrd="0" destOrd="0" presId="urn:microsoft.com/office/officeart/2005/8/layout/vList2"/>
    <dgm:cxn modelId="{8FF0083C-669E-4AB9-9B27-641E0CC99F1B}" type="presOf" srcId="{4A8BD7A5-2464-4485-95BE-E6DB8C3053B6}" destId="{91937889-46CC-4544-AA57-E860B89DAEB9}" srcOrd="0" destOrd="0" presId="urn:microsoft.com/office/officeart/2005/8/layout/vList2"/>
    <dgm:cxn modelId="{A53DCB40-1E31-4125-867E-01D695FD04D9}" srcId="{CD6E4866-9934-45FC-9AEA-9E1100329829}" destId="{EEB510E4-5F16-4B20-90F5-C426E0ADD20B}" srcOrd="4" destOrd="0" parTransId="{5E569C76-0697-44C3-BF62-AE6FC1ED435C}" sibTransId="{40BAF50A-D40C-4BF1-9EFD-79059119715F}"/>
    <dgm:cxn modelId="{6CB93141-2ADC-495B-8A9B-A773CD157780}" srcId="{CD6E4866-9934-45FC-9AEA-9E1100329829}" destId="{177B62CC-A549-4283-90E3-DB3B4B8DB7A6}" srcOrd="2" destOrd="0" parTransId="{7A11B6A1-B677-485C-8EA0-3555966CB7A6}" sibTransId="{A2FE4C12-B483-421A-B128-96228CB17D98}"/>
    <dgm:cxn modelId="{F199A74C-0BCC-41D4-8E1D-DBDBB5CECFFE}" type="presOf" srcId="{177B62CC-A549-4283-90E3-DB3B4B8DB7A6}" destId="{CBC88FBC-1706-4E1F-B4D6-F3B512C35099}" srcOrd="0" destOrd="0" presId="urn:microsoft.com/office/officeart/2005/8/layout/vList2"/>
    <dgm:cxn modelId="{739FF24E-04FA-4E38-BEC3-06BA204E3562}" type="presOf" srcId="{CD6E4866-9934-45FC-9AEA-9E1100329829}" destId="{304AC0A7-E859-4C4F-820B-6B8E45B1E0F3}" srcOrd="0" destOrd="0" presId="urn:microsoft.com/office/officeart/2005/8/layout/vList2"/>
    <dgm:cxn modelId="{9879F353-6E66-4A58-AF53-3A5646E08BFA}" srcId="{CD6E4866-9934-45FC-9AEA-9E1100329829}" destId="{4A8BD7A5-2464-4485-95BE-E6DB8C3053B6}" srcOrd="3" destOrd="0" parTransId="{F212E8FB-4DB2-4608-A565-8857523B3560}" sibTransId="{EF2C11CF-16D1-439A-9707-475039697F7C}"/>
    <dgm:cxn modelId="{CAB9B59C-5E92-4E33-9D85-A3386C63C865}" type="presOf" srcId="{64CFC6DF-525F-4ED3-A40D-7BAC39F308D2}" destId="{7419C540-1976-4B52-AA2E-A4531D5FF9CF}" srcOrd="0" destOrd="0" presId="urn:microsoft.com/office/officeart/2005/8/layout/vList2"/>
    <dgm:cxn modelId="{1FD8BAA4-BA06-45C0-A344-0AF3DFBA2844}" type="presOf" srcId="{D35B95DD-746B-4C84-A5D3-487639BA8BE0}" destId="{8E0BEFD1-4B4C-4A2E-AAFE-45E5CAFBD66E}" srcOrd="0" destOrd="0" presId="urn:microsoft.com/office/officeart/2005/8/layout/vList2"/>
    <dgm:cxn modelId="{BEF095C5-58D4-4C8D-9625-8BF8ECD2F28F}" srcId="{CD6E4866-9934-45FC-9AEA-9E1100329829}" destId="{64CFC6DF-525F-4ED3-A40D-7BAC39F308D2}" srcOrd="1" destOrd="0" parTransId="{7C377298-9562-4DA0-9A90-70BF4F57E7C4}" sibTransId="{B211D28F-BB11-47AB-BE27-0912E1A088CB}"/>
    <dgm:cxn modelId="{FA3B7EE1-7B51-409A-A28A-9D6FCF38252A}" srcId="{CD6E4866-9934-45FC-9AEA-9E1100329829}" destId="{D35B95DD-746B-4C84-A5D3-487639BA8BE0}" srcOrd="0" destOrd="0" parTransId="{1E05616C-0542-4CAE-B761-C6A1DEB255A0}" sibTransId="{47F8D245-61ED-465E-8E53-BB7C5C260465}"/>
    <dgm:cxn modelId="{CF014D50-1E17-4227-8414-5E9A7AA929ED}" type="presParOf" srcId="{304AC0A7-E859-4C4F-820B-6B8E45B1E0F3}" destId="{8E0BEFD1-4B4C-4A2E-AAFE-45E5CAFBD66E}" srcOrd="0" destOrd="0" presId="urn:microsoft.com/office/officeart/2005/8/layout/vList2"/>
    <dgm:cxn modelId="{2D6C995A-5E2E-47DA-8EAB-39E90E5F0864}" type="presParOf" srcId="{304AC0A7-E859-4C4F-820B-6B8E45B1E0F3}" destId="{BA5B6F48-BA1F-431B-84D0-D3049BBF6B8B}" srcOrd="1" destOrd="0" presId="urn:microsoft.com/office/officeart/2005/8/layout/vList2"/>
    <dgm:cxn modelId="{6CD9DF4F-50E4-4F0C-BB09-E0672954894B}" type="presParOf" srcId="{304AC0A7-E859-4C4F-820B-6B8E45B1E0F3}" destId="{7419C540-1976-4B52-AA2E-A4531D5FF9CF}" srcOrd="2" destOrd="0" presId="urn:microsoft.com/office/officeart/2005/8/layout/vList2"/>
    <dgm:cxn modelId="{8452A9E4-B01D-4E65-954F-53685EDBBAE3}" type="presParOf" srcId="{304AC0A7-E859-4C4F-820B-6B8E45B1E0F3}" destId="{6AA6AE4B-F1C0-4C75-BE52-7C6F45677D37}" srcOrd="3" destOrd="0" presId="urn:microsoft.com/office/officeart/2005/8/layout/vList2"/>
    <dgm:cxn modelId="{8B73E945-6E3E-4893-8E4A-FDE5D558DB12}" type="presParOf" srcId="{304AC0A7-E859-4C4F-820B-6B8E45B1E0F3}" destId="{CBC88FBC-1706-4E1F-B4D6-F3B512C35099}" srcOrd="4" destOrd="0" presId="urn:microsoft.com/office/officeart/2005/8/layout/vList2"/>
    <dgm:cxn modelId="{C14CA5E1-A77E-4453-9BD3-9AA3DC3B6331}" type="presParOf" srcId="{304AC0A7-E859-4C4F-820B-6B8E45B1E0F3}" destId="{49999811-59C6-4C20-8B47-73F6365954CD}" srcOrd="5" destOrd="0" presId="urn:microsoft.com/office/officeart/2005/8/layout/vList2"/>
    <dgm:cxn modelId="{542242FB-2F59-4E52-AA7A-571E1AF773A2}" type="presParOf" srcId="{304AC0A7-E859-4C4F-820B-6B8E45B1E0F3}" destId="{91937889-46CC-4544-AA57-E860B89DAEB9}" srcOrd="6" destOrd="0" presId="urn:microsoft.com/office/officeart/2005/8/layout/vList2"/>
    <dgm:cxn modelId="{9A0774DF-AB09-4C8C-BEB5-1A1A5F312B99}" type="presParOf" srcId="{304AC0A7-E859-4C4F-820B-6B8E45B1E0F3}" destId="{68C0B9F2-E78C-41F3-AABB-BF6AB00F4751}" srcOrd="7" destOrd="0" presId="urn:microsoft.com/office/officeart/2005/8/layout/vList2"/>
    <dgm:cxn modelId="{CA254D10-E65F-484F-9B15-B0D40C86C0CE}" type="presParOf" srcId="{304AC0A7-E859-4C4F-820B-6B8E45B1E0F3}" destId="{E049292B-536F-42C7-898B-C93153CCFDF2}"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4A4B21-F863-4A23-A3B7-FDC984F4FBAD}" type="doc">
      <dgm:prSet loTypeId="urn:microsoft.com/office/officeart/2005/8/layout/cycle6" loCatId="relationship" qsTypeId="urn:microsoft.com/office/officeart/2005/8/quickstyle/simple4" qsCatId="simple" csTypeId="urn:microsoft.com/office/officeart/2005/8/colors/colorful2" csCatId="colorful" phldr="1"/>
      <dgm:spPr/>
      <dgm:t>
        <a:bodyPr/>
        <a:lstStyle/>
        <a:p>
          <a:endParaRPr lang="en-029"/>
        </a:p>
      </dgm:t>
    </dgm:pt>
    <dgm:pt modelId="{10AC0070-B055-488A-8322-51F794D556D5}">
      <dgm:prSet phldrT="[Text]"/>
      <dgm:spPr/>
      <dgm:t>
        <a:bodyPr/>
        <a:lstStyle/>
        <a:p>
          <a:r>
            <a:rPr lang="en-029" b="1" dirty="0"/>
            <a:t>Curriculum Based Test</a:t>
          </a:r>
        </a:p>
      </dgm:t>
    </dgm:pt>
    <dgm:pt modelId="{73A28EED-7631-4124-ADD7-857B40BF0E43}" type="parTrans" cxnId="{EC651766-82E4-4955-BCA5-AA6C347D7764}">
      <dgm:prSet/>
      <dgm:spPr/>
      <dgm:t>
        <a:bodyPr/>
        <a:lstStyle/>
        <a:p>
          <a:pPr algn="ctr"/>
          <a:endParaRPr lang="en-029"/>
        </a:p>
      </dgm:t>
    </dgm:pt>
    <dgm:pt modelId="{331A82EB-C0E4-44EA-9186-D32B7B62F55D}" type="sibTrans" cxnId="{EC651766-82E4-4955-BCA5-AA6C347D7764}">
      <dgm:prSet/>
      <dgm:spPr/>
      <dgm:t>
        <a:bodyPr/>
        <a:lstStyle/>
        <a:p>
          <a:endParaRPr lang="en-029"/>
        </a:p>
      </dgm:t>
    </dgm:pt>
    <dgm:pt modelId="{3D28EB79-35AD-4B1F-9BA8-2208EB6F5804}">
      <dgm:prSet phldrT="[Text]"/>
      <dgm:spPr/>
      <dgm:t>
        <a:bodyPr/>
        <a:lstStyle/>
        <a:p>
          <a:r>
            <a:rPr lang="en-029" b="1"/>
            <a:t>Ability Test</a:t>
          </a:r>
        </a:p>
      </dgm:t>
    </dgm:pt>
    <dgm:pt modelId="{7EE46970-BAB8-4211-A1F1-B52A12CF0142}" type="parTrans" cxnId="{BB313997-7FC1-4CB4-B825-01BCF7CDDFDF}">
      <dgm:prSet/>
      <dgm:spPr/>
      <dgm:t>
        <a:bodyPr/>
        <a:lstStyle/>
        <a:p>
          <a:pPr algn="ctr"/>
          <a:endParaRPr lang="en-029"/>
        </a:p>
      </dgm:t>
    </dgm:pt>
    <dgm:pt modelId="{9CF55EAC-43CB-471B-9D2A-FAC716F68C16}" type="sibTrans" cxnId="{BB313997-7FC1-4CB4-B825-01BCF7CDDFDF}">
      <dgm:prSet/>
      <dgm:spPr/>
      <dgm:t>
        <a:bodyPr/>
        <a:lstStyle/>
        <a:p>
          <a:endParaRPr lang="en-029"/>
        </a:p>
      </dgm:t>
    </dgm:pt>
    <dgm:pt modelId="{1E19F21E-2666-4657-8DF2-97AE69DA9884}">
      <dgm:prSet phldrT="[Text]"/>
      <dgm:spPr/>
      <dgm:t>
        <a:bodyPr/>
        <a:lstStyle/>
        <a:p>
          <a:r>
            <a:rPr lang="en-029" b="1"/>
            <a:t>Performance Task</a:t>
          </a:r>
        </a:p>
      </dgm:t>
    </dgm:pt>
    <dgm:pt modelId="{F4B6F1E6-589A-4EC4-8135-A4D97487CA2C}" type="parTrans" cxnId="{40116FE0-68BB-47CA-A008-10ABB967C5A0}">
      <dgm:prSet/>
      <dgm:spPr/>
      <dgm:t>
        <a:bodyPr/>
        <a:lstStyle/>
        <a:p>
          <a:pPr algn="ctr"/>
          <a:endParaRPr lang="en-029"/>
        </a:p>
      </dgm:t>
    </dgm:pt>
    <dgm:pt modelId="{0C1A7598-14E7-4683-87EE-3D2B45E18A36}" type="sibTrans" cxnId="{40116FE0-68BB-47CA-A008-10ABB967C5A0}">
      <dgm:prSet/>
      <dgm:spPr/>
      <dgm:t>
        <a:bodyPr/>
        <a:lstStyle/>
        <a:p>
          <a:endParaRPr lang="en-029"/>
        </a:p>
      </dgm:t>
    </dgm:pt>
    <dgm:pt modelId="{02118567-C4BA-46FD-808A-6385F1C1865A}" type="pres">
      <dgm:prSet presAssocID="{934A4B21-F863-4A23-A3B7-FDC984F4FBAD}" presName="cycle" presStyleCnt="0">
        <dgm:presLayoutVars>
          <dgm:dir/>
          <dgm:resizeHandles val="exact"/>
        </dgm:presLayoutVars>
      </dgm:prSet>
      <dgm:spPr/>
    </dgm:pt>
    <dgm:pt modelId="{4C18196A-2DCD-4030-8089-A8F1297756B1}" type="pres">
      <dgm:prSet presAssocID="{10AC0070-B055-488A-8322-51F794D556D5}" presName="node" presStyleLbl="node1" presStyleIdx="0" presStyleCnt="3">
        <dgm:presLayoutVars>
          <dgm:bulletEnabled val="1"/>
        </dgm:presLayoutVars>
      </dgm:prSet>
      <dgm:spPr/>
    </dgm:pt>
    <dgm:pt modelId="{AC8BF9DF-94C2-48F1-A978-8A3954790256}" type="pres">
      <dgm:prSet presAssocID="{10AC0070-B055-488A-8322-51F794D556D5}" presName="spNode" presStyleCnt="0"/>
      <dgm:spPr/>
    </dgm:pt>
    <dgm:pt modelId="{46380FC9-AEAC-4D43-AF52-E0F4381EA955}" type="pres">
      <dgm:prSet presAssocID="{331A82EB-C0E4-44EA-9186-D32B7B62F55D}" presName="sibTrans" presStyleLbl="sibTrans1D1" presStyleIdx="0" presStyleCnt="3"/>
      <dgm:spPr/>
    </dgm:pt>
    <dgm:pt modelId="{33911F63-F605-4A47-B648-5973265354A3}" type="pres">
      <dgm:prSet presAssocID="{3D28EB79-35AD-4B1F-9BA8-2208EB6F5804}" presName="node" presStyleLbl="node1" presStyleIdx="1" presStyleCnt="3">
        <dgm:presLayoutVars>
          <dgm:bulletEnabled val="1"/>
        </dgm:presLayoutVars>
      </dgm:prSet>
      <dgm:spPr/>
    </dgm:pt>
    <dgm:pt modelId="{A5CC8C75-8F4E-4BDE-B9C9-89367D907A55}" type="pres">
      <dgm:prSet presAssocID="{3D28EB79-35AD-4B1F-9BA8-2208EB6F5804}" presName="spNode" presStyleCnt="0"/>
      <dgm:spPr/>
    </dgm:pt>
    <dgm:pt modelId="{C8FE9DD2-94A3-4D01-8B5A-62584AF44486}" type="pres">
      <dgm:prSet presAssocID="{9CF55EAC-43CB-471B-9D2A-FAC716F68C16}" presName="sibTrans" presStyleLbl="sibTrans1D1" presStyleIdx="1" presStyleCnt="3"/>
      <dgm:spPr/>
    </dgm:pt>
    <dgm:pt modelId="{422638D6-5823-4729-881B-ED48A1042DF7}" type="pres">
      <dgm:prSet presAssocID="{1E19F21E-2666-4657-8DF2-97AE69DA9884}" presName="node" presStyleLbl="node1" presStyleIdx="2" presStyleCnt="3">
        <dgm:presLayoutVars>
          <dgm:bulletEnabled val="1"/>
        </dgm:presLayoutVars>
      </dgm:prSet>
      <dgm:spPr/>
    </dgm:pt>
    <dgm:pt modelId="{94E2A306-FA09-4A63-89D4-A80545437324}" type="pres">
      <dgm:prSet presAssocID="{1E19F21E-2666-4657-8DF2-97AE69DA9884}" presName="spNode" presStyleCnt="0"/>
      <dgm:spPr/>
    </dgm:pt>
    <dgm:pt modelId="{B9A99A68-66B9-4FA7-BE15-EEB4FCE48AE8}" type="pres">
      <dgm:prSet presAssocID="{0C1A7598-14E7-4683-87EE-3D2B45E18A36}" presName="sibTrans" presStyleLbl="sibTrans1D1" presStyleIdx="2" presStyleCnt="3"/>
      <dgm:spPr/>
    </dgm:pt>
  </dgm:ptLst>
  <dgm:cxnLst>
    <dgm:cxn modelId="{1050EE04-CD58-4DCF-958C-1ADBE5C32CFC}" type="presOf" srcId="{0C1A7598-14E7-4683-87EE-3D2B45E18A36}" destId="{B9A99A68-66B9-4FA7-BE15-EEB4FCE48AE8}" srcOrd="0" destOrd="0" presId="urn:microsoft.com/office/officeart/2005/8/layout/cycle6"/>
    <dgm:cxn modelId="{7CBCD62C-A5F1-47FF-816A-A38ED3C23D8D}" type="presOf" srcId="{10AC0070-B055-488A-8322-51F794D556D5}" destId="{4C18196A-2DCD-4030-8089-A8F1297756B1}" srcOrd="0" destOrd="0" presId="urn:microsoft.com/office/officeart/2005/8/layout/cycle6"/>
    <dgm:cxn modelId="{EC651766-82E4-4955-BCA5-AA6C347D7764}" srcId="{934A4B21-F863-4A23-A3B7-FDC984F4FBAD}" destId="{10AC0070-B055-488A-8322-51F794D556D5}" srcOrd="0" destOrd="0" parTransId="{73A28EED-7631-4124-ADD7-857B40BF0E43}" sibTransId="{331A82EB-C0E4-44EA-9186-D32B7B62F55D}"/>
    <dgm:cxn modelId="{C59B4F73-85F4-4FEF-8937-7B6F336A3363}" type="presOf" srcId="{1E19F21E-2666-4657-8DF2-97AE69DA9884}" destId="{422638D6-5823-4729-881B-ED48A1042DF7}" srcOrd="0" destOrd="0" presId="urn:microsoft.com/office/officeart/2005/8/layout/cycle6"/>
    <dgm:cxn modelId="{4B355057-36DB-45C8-8C4B-EA2E053AE6E9}" type="presOf" srcId="{331A82EB-C0E4-44EA-9186-D32B7B62F55D}" destId="{46380FC9-AEAC-4D43-AF52-E0F4381EA955}" srcOrd="0" destOrd="0" presId="urn:microsoft.com/office/officeart/2005/8/layout/cycle6"/>
    <dgm:cxn modelId="{BE3BB557-B092-48AE-AD7A-F2A178EEC4FB}" type="presOf" srcId="{3D28EB79-35AD-4B1F-9BA8-2208EB6F5804}" destId="{33911F63-F605-4A47-B648-5973265354A3}" srcOrd="0" destOrd="0" presId="urn:microsoft.com/office/officeart/2005/8/layout/cycle6"/>
    <dgm:cxn modelId="{E4369C8C-9C52-44A8-803C-D820E8A14CCE}" type="presOf" srcId="{934A4B21-F863-4A23-A3B7-FDC984F4FBAD}" destId="{02118567-C4BA-46FD-808A-6385F1C1865A}" srcOrd="0" destOrd="0" presId="urn:microsoft.com/office/officeart/2005/8/layout/cycle6"/>
    <dgm:cxn modelId="{BB313997-7FC1-4CB4-B825-01BCF7CDDFDF}" srcId="{934A4B21-F863-4A23-A3B7-FDC984F4FBAD}" destId="{3D28EB79-35AD-4B1F-9BA8-2208EB6F5804}" srcOrd="1" destOrd="0" parTransId="{7EE46970-BAB8-4211-A1F1-B52A12CF0142}" sibTransId="{9CF55EAC-43CB-471B-9D2A-FAC716F68C16}"/>
    <dgm:cxn modelId="{B26427D4-72D0-4F67-B34F-9908376F4A33}" type="presOf" srcId="{9CF55EAC-43CB-471B-9D2A-FAC716F68C16}" destId="{C8FE9DD2-94A3-4D01-8B5A-62584AF44486}" srcOrd="0" destOrd="0" presId="urn:microsoft.com/office/officeart/2005/8/layout/cycle6"/>
    <dgm:cxn modelId="{40116FE0-68BB-47CA-A008-10ABB967C5A0}" srcId="{934A4B21-F863-4A23-A3B7-FDC984F4FBAD}" destId="{1E19F21E-2666-4657-8DF2-97AE69DA9884}" srcOrd="2" destOrd="0" parTransId="{F4B6F1E6-589A-4EC4-8135-A4D97487CA2C}" sibTransId="{0C1A7598-14E7-4683-87EE-3D2B45E18A36}"/>
    <dgm:cxn modelId="{AAFD2C18-81F1-4436-9300-A54C01DF76DA}" type="presParOf" srcId="{02118567-C4BA-46FD-808A-6385F1C1865A}" destId="{4C18196A-2DCD-4030-8089-A8F1297756B1}" srcOrd="0" destOrd="0" presId="urn:microsoft.com/office/officeart/2005/8/layout/cycle6"/>
    <dgm:cxn modelId="{4B8E2082-7082-4D16-AB8C-27DB8CF42B12}" type="presParOf" srcId="{02118567-C4BA-46FD-808A-6385F1C1865A}" destId="{AC8BF9DF-94C2-48F1-A978-8A3954790256}" srcOrd="1" destOrd="0" presId="urn:microsoft.com/office/officeart/2005/8/layout/cycle6"/>
    <dgm:cxn modelId="{7C7AE4D9-201B-4453-8304-06BAC6C19020}" type="presParOf" srcId="{02118567-C4BA-46FD-808A-6385F1C1865A}" destId="{46380FC9-AEAC-4D43-AF52-E0F4381EA955}" srcOrd="2" destOrd="0" presId="urn:microsoft.com/office/officeart/2005/8/layout/cycle6"/>
    <dgm:cxn modelId="{44494B8A-FAB6-4730-98AB-05FE96FC3CDD}" type="presParOf" srcId="{02118567-C4BA-46FD-808A-6385F1C1865A}" destId="{33911F63-F605-4A47-B648-5973265354A3}" srcOrd="3" destOrd="0" presId="urn:microsoft.com/office/officeart/2005/8/layout/cycle6"/>
    <dgm:cxn modelId="{EE54FA1D-C4E3-48D9-9EBA-9A513C286D1F}" type="presParOf" srcId="{02118567-C4BA-46FD-808A-6385F1C1865A}" destId="{A5CC8C75-8F4E-4BDE-B9C9-89367D907A55}" srcOrd="4" destOrd="0" presId="urn:microsoft.com/office/officeart/2005/8/layout/cycle6"/>
    <dgm:cxn modelId="{B2DAA4B4-C44F-440B-8C09-4EC3EFF32CC1}" type="presParOf" srcId="{02118567-C4BA-46FD-808A-6385F1C1865A}" destId="{C8FE9DD2-94A3-4D01-8B5A-62584AF44486}" srcOrd="5" destOrd="0" presId="urn:microsoft.com/office/officeart/2005/8/layout/cycle6"/>
    <dgm:cxn modelId="{E0F446C3-07AD-4C28-917D-25B61F41ADE0}" type="presParOf" srcId="{02118567-C4BA-46FD-808A-6385F1C1865A}" destId="{422638D6-5823-4729-881B-ED48A1042DF7}" srcOrd="6" destOrd="0" presId="urn:microsoft.com/office/officeart/2005/8/layout/cycle6"/>
    <dgm:cxn modelId="{9731C1D9-1545-4295-AF05-04EBF389D1F4}" type="presParOf" srcId="{02118567-C4BA-46FD-808A-6385F1C1865A}" destId="{94E2A306-FA09-4A63-89D4-A80545437324}" srcOrd="7" destOrd="0" presId="urn:microsoft.com/office/officeart/2005/8/layout/cycle6"/>
    <dgm:cxn modelId="{12016776-15FB-4337-A096-D24D16F7D63E}" type="presParOf" srcId="{02118567-C4BA-46FD-808A-6385F1C1865A}" destId="{B9A99A68-66B9-4FA7-BE15-EEB4FCE48AE8}" srcOrd="8"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34A4B21-F863-4A23-A3B7-FDC984F4FBAD}" type="doc">
      <dgm:prSet loTypeId="urn:microsoft.com/office/officeart/2005/8/layout/cycle6" loCatId="relationship" qsTypeId="urn:microsoft.com/office/officeart/2005/8/quickstyle/simple3" qsCatId="simple" csTypeId="urn:microsoft.com/office/officeart/2005/8/colors/colorful1#2" csCatId="colorful" phldr="1"/>
      <dgm:spPr/>
      <dgm:t>
        <a:bodyPr/>
        <a:lstStyle/>
        <a:p>
          <a:endParaRPr lang="en-029"/>
        </a:p>
      </dgm:t>
    </dgm:pt>
    <dgm:pt modelId="{10AC0070-B055-488A-8322-51F794D556D5}">
      <dgm:prSet phldrT="[Text]"/>
      <dgm:spPr/>
      <dgm:t>
        <a:bodyPr/>
        <a:lstStyle/>
        <a:p>
          <a:pPr algn="ctr"/>
          <a:r>
            <a:rPr lang="en-029" b="1" dirty="0">
              <a:solidFill>
                <a:schemeClr val="tx1"/>
              </a:solidFill>
            </a:rPr>
            <a:t>Ability Test</a:t>
          </a:r>
        </a:p>
        <a:p>
          <a:pPr algn="ctr"/>
          <a:r>
            <a:rPr lang="en-029" b="1" dirty="0">
              <a:solidFill>
                <a:schemeClr val="tx1"/>
              </a:solidFill>
            </a:rPr>
            <a:t>30%</a:t>
          </a:r>
        </a:p>
      </dgm:t>
    </dgm:pt>
    <dgm:pt modelId="{73A28EED-7631-4124-ADD7-857B40BF0E43}" type="parTrans" cxnId="{EC651766-82E4-4955-BCA5-AA6C347D7764}">
      <dgm:prSet/>
      <dgm:spPr/>
      <dgm:t>
        <a:bodyPr/>
        <a:lstStyle/>
        <a:p>
          <a:pPr algn="ctr"/>
          <a:endParaRPr lang="en-029">
            <a:solidFill>
              <a:schemeClr val="tx1"/>
            </a:solidFill>
          </a:endParaRPr>
        </a:p>
      </dgm:t>
    </dgm:pt>
    <dgm:pt modelId="{331A82EB-C0E4-44EA-9186-D32B7B62F55D}" type="sibTrans" cxnId="{EC651766-82E4-4955-BCA5-AA6C347D7764}">
      <dgm:prSet/>
      <dgm:spPr/>
      <dgm:t>
        <a:bodyPr/>
        <a:lstStyle/>
        <a:p>
          <a:pPr algn="ctr"/>
          <a:endParaRPr lang="en-029">
            <a:solidFill>
              <a:schemeClr val="tx1"/>
            </a:solidFill>
          </a:endParaRPr>
        </a:p>
      </dgm:t>
    </dgm:pt>
    <dgm:pt modelId="{3D28EB79-35AD-4B1F-9BA8-2208EB6F5804}">
      <dgm:prSet phldrT="[Text]"/>
      <dgm:spPr/>
      <dgm:t>
        <a:bodyPr/>
        <a:lstStyle/>
        <a:p>
          <a:pPr algn="ctr"/>
          <a:r>
            <a:rPr lang="en-029" b="1" dirty="0"/>
            <a:t>Curriculum Based Test</a:t>
          </a:r>
        </a:p>
      </dgm:t>
    </dgm:pt>
    <dgm:pt modelId="{7EE46970-BAB8-4211-A1F1-B52A12CF0142}" type="parTrans" cxnId="{BB313997-7FC1-4CB4-B825-01BCF7CDDFDF}">
      <dgm:prSet/>
      <dgm:spPr/>
      <dgm:t>
        <a:bodyPr/>
        <a:lstStyle/>
        <a:p>
          <a:pPr algn="ctr"/>
          <a:endParaRPr lang="en-029">
            <a:solidFill>
              <a:schemeClr val="tx1"/>
            </a:solidFill>
          </a:endParaRPr>
        </a:p>
      </dgm:t>
    </dgm:pt>
    <dgm:pt modelId="{9CF55EAC-43CB-471B-9D2A-FAC716F68C16}" type="sibTrans" cxnId="{BB313997-7FC1-4CB4-B825-01BCF7CDDFDF}">
      <dgm:prSet/>
      <dgm:spPr/>
      <dgm:t>
        <a:bodyPr/>
        <a:lstStyle/>
        <a:p>
          <a:pPr algn="ctr"/>
          <a:endParaRPr lang="en-029">
            <a:solidFill>
              <a:schemeClr val="tx1"/>
            </a:solidFill>
          </a:endParaRPr>
        </a:p>
      </dgm:t>
    </dgm:pt>
    <dgm:pt modelId="{1E19F21E-2666-4657-8DF2-97AE69DA9884}">
      <dgm:prSet phldrT="[Text]"/>
      <dgm:spPr/>
      <dgm:t>
        <a:bodyPr/>
        <a:lstStyle/>
        <a:p>
          <a:pPr algn="ctr"/>
          <a:r>
            <a:rPr lang="en-029" b="1" dirty="0"/>
            <a:t>Performance Task</a:t>
          </a:r>
        </a:p>
      </dgm:t>
    </dgm:pt>
    <dgm:pt modelId="{F4B6F1E6-589A-4EC4-8135-A4D97487CA2C}" type="parTrans" cxnId="{40116FE0-68BB-47CA-A008-10ABB967C5A0}">
      <dgm:prSet/>
      <dgm:spPr/>
      <dgm:t>
        <a:bodyPr/>
        <a:lstStyle/>
        <a:p>
          <a:pPr algn="ctr"/>
          <a:endParaRPr lang="en-029">
            <a:solidFill>
              <a:schemeClr val="tx1"/>
            </a:solidFill>
          </a:endParaRPr>
        </a:p>
      </dgm:t>
    </dgm:pt>
    <dgm:pt modelId="{0C1A7598-14E7-4683-87EE-3D2B45E18A36}" type="sibTrans" cxnId="{40116FE0-68BB-47CA-A008-10ABB967C5A0}">
      <dgm:prSet/>
      <dgm:spPr/>
      <dgm:t>
        <a:bodyPr/>
        <a:lstStyle/>
        <a:p>
          <a:pPr algn="ctr"/>
          <a:endParaRPr lang="en-029">
            <a:solidFill>
              <a:schemeClr val="tx1"/>
            </a:solidFill>
          </a:endParaRPr>
        </a:p>
      </dgm:t>
    </dgm:pt>
    <dgm:pt modelId="{5FE301F7-B109-43B6-BC2C-34A3D96B17C4}" type="pres">
      <dgm:prSet presAssocID="{934A4B21-F863-4A23-A3B7-FDC984F4FBAD}" presName="cycle" presStyleCnt="0">
        <dgm:presLayoutVars>
          <dgm:dir/>
          <dgm:resizeHandles val="exact"/>
        </dgm:presLayoutVars>
      </dgm:prSet>
      <dgm:spPr/>
    </dgm:pt>
    <dgm:pt modelId="{E2A3FDD8-0313-493E-B22F-771ED9037045}" type="pres">
      <dgm:prSet presAssocID="{10AC0070-B055-488A-8322-51F794D556D5}" presName="node" presStyleLbl="node1" presStyleIdx="0" presStyleCnt="3">
        <dgm:presLayoutVars>
          <dgm:bulletEnabled val="1"/>
        </dgm:presLayoutVars>
      </dgm:prSet>
      <dgm:spPr/>
    </dgm:pt>
    <dgm:pt modelId="{36C8A581-3E6D-4C4A-8B37-076289E563E4}" type="pres">
      <dgm:prSet presAssocID="{10AC0070-B055-488A-8322-51F794D556D5}" presName="spNode" presStyleCnt="0"/>
      <dgm:spPr/>
    </dgm:pt>
    <dgm:pt modelId="{3EF8A9C4-4227-4A05-A8F9-F6A0045F4568}" type="pres">
      <dgm:prSet presAssocID="{331A82EB-C0E4-44EA-9186-D32B7B62F55D}" presName="sibTrans" presStyleLbl="sibTrans1D1" presStyleIdx="0" presStyleCnt="3"/>
      <dgm:spPr/>
    </dgm:pt>
    <dgm:pt modelId="{55764280-6441-43D0-ABE1-D038845718AD}" type="pres">
      <dgm:prSet presAssocID="{3D28EB79-35AD-4B1F-9BA8-2208EB6F5804}" presName="node" presStyleLbl="node1" presStyleIdx="1" presStyleCnt="3">
        <dgm:presLayoutVars>
          <dgm:bulletEnabled val="1"/>
        </dgm:presLayoutVars>
      </dgm:prSet>
      <dgm:spPr/>
    </dgm:pt>
    <dgm:pt modelId="{34915DF9-7987-481A-94D1-1893AC53F648}" type="pres">
      <dgm:prSet presAssocID="{3D28EB79-35AD-4B1F-9BA8-2208EB6F5804}" presName="spNode" presStyleCnt="0"/>
      <dgm:spPr/>
    </dgm:pt>
    <dgm:pt modelId="{A0C8472F-0DAB-445A-B117-243F10EA3742}" type="pres">
      <dgm:prSet presAssocID="{9CF55EAC-43CB-471B-9D2A-FAC716F68C16}" presName="sibTrans" presStyleLbl="sibTrans1D1" presStyleIdx="1" presStyleCnt="3"/>
      <dgm:spPr/>
    </dgm:pt>
    <dgm:pt modelId="{C1628E78-5FA7-49B0-B47C-6753CFB1DC59}" type="pres">
      <dgm:prSet presAssocID="{1E19F21E-2666-4657-8DF2-97AE69DA9884}" presName="node" presStyleLbl="node1" presStyleIdx="2" presStyleCnt="3">
        <dgm:presLayoutVars>
          <dgm:bulletEnabled val="1"/>
        </dgm:presLayoutVars>
      </dgm:prSet>
      <dgm:spPr/>
    </dgm:pt>
    <dgm:pt modelId="{A1400043-F644-46BB-9264-C863E1E7FD53}" type="pres">
      <dgm:prSet presAssocID="{1E19F21E-2666-4657-8DF2-97AE69DA9884}" presName="spNode" presStyleCnt="0"/>
      <dgm:spPr/>
    </dgm:pt>
    <dgm:pt modelId="{DDD60E17-C677-43D6-AEBC-502DB4945EB8}" type="pres">
      <dgm:prSet presAssocID="{0C1A7598-14E7-4683-87EE-3D2B45E18A36}" presName="sibTrans" presStyleLbl="sibTrans1D1" presStyleIdx="2" presStyleCnt="3"/>
      <dgm:spPr/>
    </dgm:pt>
  </dgm:ptLst>
  <dgm:cxnLst>
    <dgm:cxn modelId="{EDD2A50D-503D-4C7D-B078-1E02BA5A7116}" type="presOf" srcId="{9CF55EAC-43CB-471B-9D2A-FAC716F68C16}" destId="{A0C8472F-0DAB-445A-B117-243F10EA3742}" srcOrd="0" destOrd="0" presId="urn:microsoft.com/office/officeart/2005/8/layout/cycle6"/>
    <dgm:cxn modelId="{F85E1B10-BBF4-484F-8335-523C393A7D8F}" type="presOf" srcId="{0C1A7598-14E7-4683-87EE-3D2B45E18A36}" destId="{DDD60E17-C677-43D6-AEBC-502DB4945EB8}" srcOrd="0" destOrd="0" presId="urn:microsoft.com/office/officeart/2005/8/layout/cycle6"/>
    <dgm:cxn modelId="{3111F262-94D3-4F83-A65C-2636CBC89124}" type="presOf" srcId="{10AC0070-B055-488A-8322-51F794D556D5}" destId="{E2A3FDD8-0313-493E-B22F-771ED9037045}" srcOrd="0" destOrd="0" presId="urn:microsoft.com/office/officeart/2005/8/layout/cycle6"/>
    <dgm:cxn modelId="{EC651766-82E4-4955-BCA5-AA6C347D7764}" srcId="{934A4B21-F863-4A23-A3B7-FDC984F4FBAD}" destId="{10AC0070-B055-488A-8322-51F794D556D5}" srcOrd="0" destOrd="0" parTransId="{73A28EED-7631-4124-ADD7-857B40BF0E43}" sibTransId="{331A82EB-C0E4-44EA-9186-D32B7B62F55D}"/>
    <dgm:cxn modelId="{0578EC6B-FE83-436C-B8D4-F9D71A0A034C}" type="presOf" srcId="{1E19F21E-2666-4657-8DF2-97AE69DA9884}" destId="{C1628E78-5FA7-49B0-B47C-6753CFB1DC59}" srcOrd="0" destOrd="0" presId="urn:microsoft.com/office/officeart/2005/8/layout/cycle6"/>
    <dgm:cxn modelId="{AADEEC92-94A7-4057-BE44-7D23502C7317}" type="presOf" srcId="{3D28EB79-35AD-4B1F-9BA8-2208EB6F5804}" destId="{55764280-6441-43D0-ABE1-D038845718AD}" srcOrd="0" destOrd="0" presId="urn:microsoft.com/office/officeart/2005/8/layout/cycle6"/>
    <dgm:cxn modelId="{BB313997-7FC1-4CB4-B825-01BCF7CDDFDF}" srcId="{934A4B21-F863-4A23-A3B7-FDC984F4FBAD}" destId="{3D28EB79-35AD-4B1F-9BA8-2208EB6F5804}" srcOrd="1" destOrd="0" parTransId="{7EE46970-BAB8-4211-A1F1-B52A12CF0142}" sibTransId="{9CF55EAC-43CB-471B-9D2A-FAC716F68C16}"/>
    <dgm:cxn modelId="{53A65C9D-F0D3-4A08-BD66-878BB5B844CD}" type="presOf" srcId="{331A82EB-C0E4-44EA-9186-D32B7B62F55D}" destId="{3EF8A9C4-4227-4A05-A8F9-F6A0045F4568}" srcOrd="0" destOrd="0" presId="urn:microsoft.com/office/officeart/2005/8/layout/cycle6"/>
    <dgm:cxn modelId="{C689BEDF-2261-4867-91E3-2450932F90CA}" type="presOf" srcId="{934A4B21-F863-4A23-A3B7-FDC984F4FBAD}" destId="{5FE301F7-B109-43B6-BC2C-34A3D96B17C4}" srcOrd="0" destOrd="0" presId="urn:microsoft.com/office/officeart/2005/8/layout/cycle6"/>
    <dgm:cxn modelId="{40116FE0-68BB-47CA-A008-10ABB967C5A0}" srcId="{934A4B21-F863-4A23-A3B7-FDC984F4FBAD}" destId="{1E19F21E-2666-4657-8DF2-97AE69DA9884}" srcOrd="2" destOrd="0" parTransId="{F4B6F1E6-589A-4EC4-8135-A4D97487CA2C}" sibTransId="{0C1A7598-14E7-4683-87EE-3D2B45E18A36}"/>
    <dgm:cxn modelId="{D9167930-987C-4A80-A619-E96D18EFBB8C}" type="presParOf" srcId="{5FE301F7-B109-43B6-BC2C-34A3D96B17C4}" destId="{E2A3FDD8-0313-493E-B22F-771ED9037045}" srcOrd="0" destOrd="0" presId="urn:microsoft.com/office/officeart/2005/8/layout/cycle6"/>
    <dgm:cxn modelId="{AF0B079C-2563-46A7-B924-E2346A3136DF}" type="presParOf" srcId="{5FE301F7-B109-43B6-BC2C-34A3D96B17C4}" destId="{36C8A581-3E6D-4C4A-8B37-076289E563E4}" srcOrd="1" destOrd="0" presId="urn:microsoft.com/office/officeart/2005/8/layout/cycle6"/>
    <dgm:cxn modelId="{F0E22A01-2CEA-4F6A-81D8-FA826C943836}" type="presParOf" srcId="{5FE301F7-B109-43B6-BC2C-34A3D96B17C4}" destId="{3EF8A9C4-4227-4A05-A8F9-F6A0045F4568}" srcOrd="2" destOrd="0" presId="urn:microsoft.com/office/officeart/2005/8/layout/cycle6"/>
    <dgm:cxn modelId="{0FF8DDCF-8A4B-4281-9D94-FDCBEE3505B1}" type="presParOf" srcId="{5FE301F7-B109-43B6-BC2C-34A3D96B17C4}" destId="{55764280-6441-43D0-ABE1-D038845718AD}" srcOrd="3" destOrd="0" presId="urn:microsoft.com/office/officeart/2005/8/layout/cycle6"/>
    <dgm:cxn modelId="{1010AB5F-83B5-4870-A818-66DFD3B564B7}" type="presParOf" srcId="{5FE301F7-B109-43B6-BC2C-34A3D96B17C4}" destId="{34915DF9-7987-481A-94D1-1893AC53F648}" srcOrd="4" destOrd="0" presId="urn:microsoft.com/office/officeart/2005/8/layout/cycle6"/>
    <dgm:cxn modelId="{A5817C71-C0DD-4392-8A8E-DB449EFC6A3B}" type="presParOf" srcId="{5FE301F7-B109-43B6-BC2C-34A3D96B17C4}" destId="{A0C8472F-0DAB-445A-B117-243F10EA3742}" srcOrd="5" destOrd="0" presId="urn:microsoft.com/office/officeart/2005/8/layout/cycle6"/>
    <dgm:cxn modelId="{2CBF5C11-6148-41A1-9C44-214282ED7097}" type="presParOf" srcId="{5FE301F7-B109-43B6-BC2C-34A3D96B17C4}" destId="{C1628E78-5FA7-49B0-B47C-6753CFB1DC59}" srcOrd="6" destOrd="0" presId="urn:microsoft.com/office/officeart/2005/8/layout/cycle6"/>
    <dgm:cxn modelId="{B3F64C8A-879E-43A9-AA95-0F119D5F75C7}" type="presParOf" srcId="{5FE301F7-B109-43B6-BC2C-34A3D96B17C4}" destId="{A1400043-F644-46BB-9264-C863E1E7FD53}" srcOrd="7" destOrd="0" presId="urn:microsoft.com/office/officeart/2005/8/layout/cycle6"/>
    <dgm:cxn modelId="{66E4A908-7608-4147-AE0D-B7539C9D4D46}" type="presParOf" srcId="{5FE301F7-B109-43B6-BC2C-34A3D96B17C4}" destId="{DDD60E17-C677-43D6-AEBC-502DB4945EB8}" srcOrd="8"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0BEFD1-4B4C-4A2E-AAFE-45E5CAFBD66E}">
      <dsp:nvSpPr>
        <dsp:cNvPr id="0" name=""/>
        <dsp:cNvSpPr/>
      </dsp:nvSpPr>
      <dsp:spPr>
        <a:xfrm>
          <a:off x="0" y="50602"/>
          <a:ext cx="4701779" cy="103428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The Grade One Individual Learning Profile</a:t>
          </a:r>
        </a:p>
      </dsp:txBody>
      <dsp:txXfrm>
        <a:off x="50489" y="101091"/>
        <a:ext cx="4600801" cy="933302"/>
      </dsp:txXfrm>
    </dsp:sp>
    <dsp:sp modelId="{7419C540-1976-4B52-AA2E-A4531D5FF9CF}">
      <dsp:nvSpPr>
        <dsp:cNvPr id="0" name=""/>
        <dsp:cNvSpPr/>
      </dsp:nvSpPr>
      <dsp:spPr>
        <a:xfrm>
          <a:off x="0" y="1159762"/>
          <a:ext cx="4701779" cy="103428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The Grade 2 Diagnostic Test</a:t>
          </a:r>
        </a:p>
      </dsp:txBody>
      <dsp:txXfrm>
        <a:off x="50489" y="1210251"/>
        <a:ext cx="4600801" cy="933302"/>
      </dsp:txXfrm>
    </dsp:sp>
    <dsp:sp modelId="{CBC88FBC-1706-4E1F-B4D6-F3B512C35099}">
      <dsp:nvSpPr>
        <dsp:cNvPr id="0" name=""/>
        <dsp:cNvSpPr/>
      </dsp:nvSpPr>
      <dsp:spPr>
        <a:xfrm>
          <a:off x="0" y="2268922"/>
          <a:ext cx="4701779" cy="103428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The Grade 4 Literacy and Numeracy Test</a:t>
          </a:r>
        </a:p>
      </dsp:txBody>
      <dsp:txXfrm>
        <a:off x="50489" y="2319411"/>
        <a:ext cx="4600801" cy="933302"/>
      </dsp:txXfrm>
    </dsp:sp>
    <dsp:sp modelId="{91937889-46CC-4544-AA57-E860B89DAEB9}">
      <dsp:nvSpPr>
        <dsp:cNvPr id="0" name=""/>
        <dsp:cNvSpPr/>
      </dsp:nvSpPr>
      <dsp:spPr>
        <a:xfrm>
          <a:off x="0" y="3378082"/>
          <a:ext cx="4701779" cy="103428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kern="1200"/>
            <a:t>The Primary Exit Profile</a:t>
          </a:r>
          <a:endParaRPr lang="en-US" sz="2600" kern="1200"/>
        </a:p>
      </dsp:txBody>
      <dsp:txXfrm>
        <a:off x="50489" y="3428571"/>
        <a:ext cx="4600801" cy="933302"/>
      </dsp:txXfrm>
    </dsp:sp>
    <dsp:sp modelId="{E049292B-536F-42C7-898B-C93153CCFDF2}">
      <dsp:nvSpPr>
        <dsp:cNvPr id="0" name=""/>
        <dsp:cNvSpPr/>
      </dsp:nvSpPr>
      <dsp:spPr>
        <a:xfrm>
          <a:off x="0" y="4487242"/>
          <a:ext cx="4701779" cy="103428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The Grade Nine Diagnostic Test</a:t>
          </a:r>
        </a:p>
      </dsp:txBody>
      <dsp:txXfrm>
        <a:off x="50489" y="4537731"/>
        <a:ext cx="4600801" cy="9333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18196A-2DCD-4030-8089-A8F1297756B1}">
      <dsp:nvSpPr>
        <dsp:cNvPr id="0" name=""/>
        <dsp:cNvSpPr/>
      </dsp:nvSpPr>
      <dsp:spPr>
        <a:xfrm>
          <a:off x="2945959" y="1051"/>
          <a:ext cx="1994780" cy="1296607"/>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029" sz="2400" b="1" kern="1200" dirty="0"/>
            <a:t>Curriculum Based Test</a:t>
          </a:r>
        </a:p>
      </dsp:txBody>
      <dsp:txXfrm>
        <a:off x="3009254" y="64346"/>
        <a:ext cx="1868190" cy="1170017"/>
      </dsp:txXfrm>
    </dsp:sp>
    <dsp:sp modelId="{46380FC9-AEAC-4D43-AF52-E0F4381EA955}">
      <dsp:nvSpPr>
        <dsp:cNvPr id="0" name=""/>
        <dsp:cNvSpPr/>
      </dsp:nvSpPr>
      <dsp:spPr>
        <a:xfrm>
          <a:off x="2212571" y="649355"/>
          <a:ext cx="3461557" cy="3461557"/>
        </a:xfrm>
        <a:custGeom>
          <a:avLst/>
          <a:gdLst/>
          <a:ahLst/>
          <a:cxnLst/>
          <a:rect l="0" t="0" r="0" b="0"/>
          <a:pathLst>
            <a:path>
              <a:moveTo>
                <a:pt x="2742689" y="326630"/>
              </a:moveTo>
              <a:arcTo wR="1730778" hR="1730778" stAng="18346724" swAng="3650179"/>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3911F63-F605-4A47-B648-5973265354A3}">
      <dsp:nvSpPr>
        <dsp:cNvPr id="0" name=""/>
        <dsp:cNvSpPr/>
      </dsp:nvSpPr>
      <dsp:spPr>
        <a:xfrm>
          <a:off x="4444858" y="2597219"/>
          <a:ext cx="1994780" cy="1296607"/>
        </a:xfrm>
        <a:prstGeom prst="roundRect">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029" sz="2400" b="1" kern="1200"/>
            <a:t>Ability Test</a:t>
          </a:r>
        </a:p>
      </dsp:txBody>
      <dsp:txXfrm>
        <a:off x="4508153" y="2660514"/>
        <a:ext cx="1868190" cy="1170017"/>
      </dsp:txXfrm>
    </dsp:sp>
    <dsp:sp modelId="{C8FE9DD2-94A3-4D01-8B5A-62584AF44486}">
      <dsp:nvSpPr>
        <dsp:cNvPr id="0" name=""/>
        <dsp:cNvSpPr/>
      </dsp:nvSpPr>
      <dsp:spPr>
        <a:xfrm>
          <a:off x="2212571" y="649355"/>
          <a:ext cx="3461557" cy="3461557"/>
        </a:xfrm>
        <a:custGeom>
          <a:avLst/>
          <a:gdLst/>
          <a:ahLst/>
          <a:cxnLst/>
          <a:rect l="0" t="0" r="0" b="0"/>
          <a:pathLst>
            <a:path>
              <a:moveTo>
                <a:pt x="2555302" y="3252539"/>
              </a:moveTo>
              <a:arcTo wR="1730778" hR="1730778" stAng="3693011" swAng="3413979"/>
            </a:path>
          </a:pathLst>
        </a:custGeom>
        <a:noFill/>
        <a:ln w="9525" cap="flat" cmpd="sng" algn="ctr">
          <a:solidFill>
            <a:schemeClr val="accent2">
              <a:hueOff val="2340759"/>
              <a:satOff val="-2919"/>
              <a:lumOff val="686"/>
              <a:alphaOff val="0"/>
            </a:schemeClr>
          </a:solidFill>
          <a:prstDash val="solid"/>
        </a:ln>
        <a:effectLst/>
      </dsp:spPr>
      <dsp:style>
        <a:lnRef idx="1">
          <a:scrgbClr r="0" g="0" b="0"/>
        </a:lnRef>
        <a:fillRef idx="0">
          <a:scrgbClr r="0" g="0" b="0"/>
        </a:fillRef>
        <a:effectRef idx="0">
          <a:scrgbClr r="0" g="0" b="0"/>
        </a:effectRef>
        <a:fontRef idx="minor"/>
      </dsp:style>
    </dsp:sp>
    <dsp:sp modelId="{422638D6-5823-4729-881B-ED48A1042DF7}">
      <dsp:nvSpPr>
        <dsp:cNvPr id="0" name=""/>
        <dsp:cNvSpPr/>
      </dsp:nvSpPr>
      <dsp:spPr>
        <a:xfrm>
          <a:off x="1447061" y="2597219"/>
          <a:ext cx="1994780" cy="1296607"/>
        </a:xfrm>
        <a:prstGeom prst="round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029" sz="2400" b="1" kern="1200"/>
            <a:t>Performance Task</a:t>
          </a:r>
        </a:p>
      </dsp:txBody>
      <dsp:txXfrm>
        <a:off x="1510356" y="2660514"/>
        <a:ext cx="1868190" cy="1170017"/>
      </dsp:txXfrm>
    </dsp:sp>
    <dsp:sp modelId="{B9A99A68-66B9-4FA7-BE15-EEB4FCE48AE8}">
      <dsp:nvSpPr>
        <dsp:cNvPr id="0" name=""/>
        <dsp:cNvSpPr/>
      </dsp:nvSpPr>
      <dsp:spPr>
        <a:xfrm>
          <a:off x="2212571" y="649355"/>
          <a:ext cx="3461557" cy="3461557"/>
        </a:xfrm>
        <a:custGeom>
          <a:avLst/>
          <a:gdLst/>
          <a:ahLst/>
          <a:cxnLst/>
          <a:rect l="0" t="0" r="0" b="0"/>
          <a:pathLst>
            <a:path>
              <a:moveTo>
                <a:pt x="11522" y="1930161"/>
              </a:moveTo>
              <a:arcTo wR="1730778" hR="1730778" stAng="10403097" swAng="3650179"/>
            </a:path>
          </a:pathLst>
        </a:custGeom>
        <a:noFill/>
        <a:ln w="9525" cap="flat" cmpd="sng" algn="ctr">
          <a:solidFill>
            <a:schemeClr val="accent2">
              <a:hueOff val="4681519"/>
              <a:satOff val="-5839"/>
              <a:lumOff val="1373"/>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A3FDD8-0313-493E-B22F-771ED9037045}">
      <dsp:nvSpPr>
        <dsp:cNvPr id="0" name=""/>
        <dsp:cNvSpPr/>
      </dsp:nvSpPr>
      <dsp:spPr>
        <a:xfrm>
          <a:off x="3112982" y="1200"/>
          <a:ext cx="1703621" cy="1107354"/>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029" sz="2100" b="1" kern="1200" dirty="0">
              <a:solidFill>
                <a:schemeClr val="tx1"/>
              </a:solidFill>
            </a:rPr>
            <a:t>Ability Test</a:t>
          </a:r>
        </a:p>
        <a:p>
          <a:pPr marL="0" lvl="0" indent="0" algn="ctr" defTabSz="933450">
            <a:lnSpc>
              <a:spcPct val="90000"/>
            </a:lnSpc>
            <a:spcBef>
              <a:spcPct val="0"/>
            </a:spcBef>
            <a:spcAft>
              <a:spcPct val="35000"/>
            </a:spcAft>
            <a:buNone/>
          </a:pPr>
          <a:r>
            <a:rPr lang="en-029" sz="2100" b="1" kern="1200" dirty="0">
              <a:solidFill>
                <a:schemeClr val="tx1"/>
              </a:solidFill>
            </a:rPr>
            <a:t>30%</a:t>
          </a:r>
        </a:p>
      </dsp:txBody>
      <dsp:txXfrm>
        <a:off x="3167039" y="55257"/>
        <a:ext cx="1595507" cy="999240"/>
      </dsp:txXfrm>
    </dsp:sp>
    <dsp:sp modelId="{3EF8A9C4-4227-4A05-A8F9-F6A0045F4568}">
      <dsp:nvSpPr>
        <dsp:cNvPr id="0" name=""/>
        <dsp:cNvSpPr/>
      </dsp:nvSpPr>
      <dsp:spPr>
        <a:xfrm>
          <a:off x="2487661" y="554878"/>
          <a:ext cx="2954262" cy="2954262"/>
        </a:xfrm>
        <a:custGeom>
          <a:avLst/>
          <a:gdLst/>
          <a:ahLst/>
          <a:cxnLst/>
          <a:rect l="0" t="0" r="0" b="0"/>
          <a:pathLst>
            <a:path>
              <a:moveTo>
                <a:pt x="2341322" y="279179"/>
              </a:moveTo>
              <a:arcTo wR="1477131" hR="1477131" stAng="18348380" swAng="3647646"/>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5764280-6441-43D0-ABE1-D038845718AD}">
      <dsp:nvSpPr>
        <dsp:cNvPr id="0" name=""/>
        <dsp:cNvSpPr/>
      </dsp:nvSpPr>
      <dsp:spPr>
        <a:xfrm>
          <a:off x="4392215" y="2216897"/>
          <a:ext cx="1703621" cy="1107354"/>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029" sz="2100" b="1" kern="1200" dirty="0"/>
            <a:t>Curriculum Based Test</a:t>
          </a:r>
        </a:p>
      </dsp:txBody>
      <dsp:txXfrm>
        <a:off x="4446272" y="2270954"/>
        <a:ext cx="1595507" cy="999240"/>
      </dsp:txXfrm>
    </dsp:sp>
    <dsp:sp modelId="{A0C8472F-0DAB-445A-B117-243F10EA3742}">
      <dsp:nvSpPr>
        <dsp:cNvPr id="0" name=""/>
        <dsp:cNvSpPr/>
      </dsp:nvSpPr>
      <dsp:spPr>
        <a:xfrm>
          <a:off x="2487661" y="554878"/>
          <a:ext cx="2954262" cy="2954262"/>
        </a:xfrm>
        <a:custGeom>
          <a:avLst/>
          <a:gdLst/>
          <a:ahLst/>
          <a:cxnLst/>
          <a:rect l="0" t="0" r="0" b="0"/>
          <a:pathLst>
            <a:path>
              <a:moveTo>
                <a:pt x="2180137" y="2776245"/>
              </a:moveTo>
              <a:arcTo wR="1477131" hR="1477131" stAng="3694818" swAng="3410364"/>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1628E78-5FA7-49B0-B47C-6753CFB1DC59}">
      <dsp:nvSpPr>
        <dsp:cNvPr id="0" name=""/>
        <dsp:cNvSpPr/>
      </dsp:nvSpPr>
      <dsp:spPr>
        <a:xfrm>
          <a:off x="1833748" y="2216897"/>
          <a:ext cx="1703621" cy="1107354"/>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029" sz="2100" b="1" kern="1200" dirty="0"/>
            <a:t>Performance Task</a:t>
          </a:r>
        </a:p>
      </dsp:txBody>
      <dsp:txXfrm>
        <a:off x="1887805" y="2270954"/>
        <a:ext cx="1595507" cy="999240"/>
      </dsp:txXfrm>
    </dsp:sp>
    <dsp:sp modelId="{DDD60E17-C677-43D6-AEBC-502DB4945EB8}">
      <dsp:nvSpPr>
        <dsp:cNvPr id="0" name=""/>
        <dsp:cNvSpPr/>
      </dsp:nvSpPr>
      <dsp:spPr>
        <a:xfrm>
          <a:off x="2487661" y="554878"/>
          <a:ext cx="2954262" cy="2954262"/>
        </a:xfrm>
        <a:custGeom>
          <a:avLst/>
          <a:gdLst/>
          <a:ahLst/>
          <a:cxnLst/>
          <a:rect l="0" t="0" r="0" b="0"/>
          <a:pathLst>
            <a:path>
              <a:moveTo>
                <a:pt x="9790" y="1646919"/>
              </a:moveTo>
              <a:arcTo wR="1477131" hR="1477131" stAng="10403973" swAng="3647646"/>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JM"/>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FFC08A-4C45-4F3F-9004-A5BAEACC5CB1}" type="datetimeFigureOut">
              <a:rPr lang="en-JM" smtClean="0"/>
              <a:pPr/>
              <a:t>11/4/2018</a:t>
            </a:fld>
            <a:endParaRPr lang="en-JM"/>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JM"/>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JM"/>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4638AA-12AC-4282-A021-AFC41E252BC6}" type="slidenum">
              <a:rPr lang="en-JM" smtClean="0"/>
              <a:pPr/>
              <a:t>‹#›</a:t>
            </a:fld>
            <a:endParaRPr lang="en-JM"/>
          </a:p>
        </p:txBody>
      </p:sp>
    </p:spTree>
    <p:extLst>
      <p:ext uri="{BB962C8B-B14F-4D97-AF65-F5344CB8AC3E}">
        <p14:creationId xmlns:p14="http://schemas.microsoft.com/office/powerpoint/2010/main" val="1287767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029" dirty="0"/>
          </a:p>
        </p:txBody>
      </p:sp>
      <p:sp>
        <p:nvSpPr>
          <p:cNvPr id="4" name="Slide Number Placeholder 3"/>
          <p:cNvSpPr>
            <a:spLocks noGrp="1"/>
          </p:cNvSpPr>
          <p:nvPr>
            <p:ph type="sldNum" sz="quarter" idx="10"/>
          </p:nvPr>
        </p:nvSpPr>
        <p:spPr/>
        <p:txBody>
          <a:bodyPr/>
          <a:lstStyle/>
          <a:p>
            <a:fld id="{734638AA-12AC-4282-A021-AFC41E252BC6}" type="slidenum">
              <a:rPr lang="en-JM" smtClean="0"/>
              <a:pPr/>
              <a:t>1</a:t>
            </a:fld>
            <a:endParaRPr lang="en-JM"/>
          </a:p>
        </p:txBody>
      </p:sp>
    </p:spTree>
    <p:extLst>
      <p:ext uri="{BB962C8B-B14F-4D97-AF65-F5344CB8AC3E}">
        <p14:creationId xmlns:p14="http://schemas.microsoft.com/office/powerpoint/2010/main" val="61271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do you envision Jamaica to be like in the next 10, 50 years? Based on past development trends we can agree that it will be totally different from what we are currently experiencing. Therefore, we need to prepare our students to succeed in a world that we have no clue about. How do we go about doing that?</a:t>
            </a:r>
            <a:endParaRPr lang="en-029" dirty="0"/>
          </a:p>
        </p:txBody>
      </p:sp>
      <p:sp>
        <p:nvSpPr>
          <p:cNvPr id="4" name="Slide Number Placeholder 3"/>
          <p:cNvSpPr>
            <a:spLocks noGrp="1"/>
          </p:cNvSpPr>
          <p:nvPr>
            <p:ph type="sldNum" sz="quarter" idx="10"/>
          </p:nvPr>
        </p:nvSpPr>
        <p:spPr/>
        <p:txBody>
          <a:bodyPr/>
          <a:lstStyle/>
          <a:p>
            <a:fld id="{FD86BD95-E028-48F2-AAC3-1F5B59A55D7C}" type="slidenum">
              <a:rPr lang="en-029" smtClean="0"/>
              <a:pPr/>
              <a:t>2</a:t>
            </a:fld>
            <a:endParaRPr lang="en-029"/>
          </a:p>
        </p:txBody>
      </p:sp>
    </p:spTree>
    <p:extLst>
      <p:ext uri="{BB962C8B-B14F-4D97-AF65-F5344CB8AC3E}">
        <p14:creationId xmlns:p14="http://schemas.microsoft.com/office/powerpoint/2010/main" val="4098404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the ideas</a:t>
            </a:r>
            <a:r>
              <a:rPr lang="en-US" baseline="0" dirty="0"/>
              <a:t> expressed in this </a:t>
            </a:r>
            <a:r>
              <a:rPr lang="en-US" dirty="0"/>
              <a:t>slide as a transition</a:t>
            </a:r>
            <a:r>
              <a:rPr lang="en-US" baseline="0" dirty="0"/>
              <a:t> into explaining the importance of parents developing skills (4C) in the home as a first step in preparing their children for PEP.</a:t>
            </a:r>
            <a:endParaRPr lang="en-US" dirty="0"/>
          </a:p>
        </p:txBody>
      </p:sp>
      <p:sp>
        <p:nvSpPr>
          <p:cNvPr id="4" name="Slide Number Placeholder 3"/>
          <p:cNvSpPr>
            <a:spLocks noGrp="1"/>
          </p:cNvSpPr>
          <p:nvPr>
            <p:ph type="sldNum" sz="quarter" idx="10"/>
          </p:nvPr>
        </p:nvSpPr>
        <p:spPr/>
        <p:txBody>
          <a:bodyPr/>
          <a:lstStyle/>
          <a:p>
            <a:fld id="{734638AA-12AC-4282-A021-AFC41E252BC6}" type="slidenum">
              <a:rPr lang="en-JM" smtClean="0"/>
              <a:pPr/>
              <a:t>3</a:t>
            </a:fld>
            <a:endParaRPr lang="en-JM"/>
          </a:p>
        </p:txBody>
      </p:sp>
    </p:spTree>
    <p:extLst>
      <p:ext uri="{BB962C8B-B14F-4D97-AF65-F5344CB8AC3E}">
        <p14:creationId xmlns:p14="http://schemas.microsoft.com/office/powerpoint/2010/main" val="2337243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M" dirty="0"/>
          </a:p>
        </p:txBody>
      </p:sp>
      <p:sp>
        <p:nvSpPr>
          <p:cNvPr id="4" name="Slide Number Placeholder 3"/>
          <p:cNvSpPr>
            <a:spLocks noGrp="1"/>
          </p:cNvSpPr>
          <p:nvPr>
            <p:ph type="sldNum" sz="quarter" idx="10"/>
          </p:nvPr>
        </p:nvSpPr>
        <p:spPr/>
        <p:txBody>
          <a:bodyPr/>
          <a:lstStyle/>
          <a:p>
            <a:fld id="{734638AA-12AC-4282-A021-AFC41E252BC6}" type="slidenum">
              <a:rPr lang="en-JM" smtClean="0"/>
              <a:pPr/>
              <a:t>4</a:t>
            </a:fld>
            <a:endParaRPr lang="en-JM"/>
          </a:p>
        </p:txBody>
      </p:sp>
    </p:spTree>
    <p:extLst>
      <p:ext uri="{BB962C8B-B14F-4D97-AF65-F5344CB8AC3E}">
        <p14:creationId xmlns:p14="http://schemas.microsoft.com/office/powerpoint/2010/main" val="2312726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M" dirty="0"/>
          </a:p>
        </p:txBody>
      </p:sp>
      <p:sp>
        <p:nvSpPr>
          <p:cNvPr id="4" name="Slide Number Placeholder 3"/>
          <p:cNvSpPr>
            <a:spLocks noGrp="1"/>
          </p:cNvSpPr>
          <p:nvPr>
            <p:ph type="sldNum" sz="quarter" idx="10"/>
          </p:nvPr>
        </p:nvSpPr>
        <p:spPr/>
        <p:txBody>
          <a:bodyPr/>
          <a:lstStyle/>
          <a:p>
            <a:fld id="{734638AA-12AC-4282-A021-AFC41E252BC6}" type="slidenum">
              <a:rPr lang="en-JM" smtClean="0"/>
              <a:pPr/>
              <a:t>5</a:t>
            </a:fld>
            <a:endParaRPr lang="en-JM"/>
          </a:p>
        </p:txBody>
      </p:sp>
    </p:spTree>
    <p:extLst>
      <p:ext uri="{BB962C8B-B14F-4D97-AF65-F5344CB8AC3E}">
        <p14:creationId xmlns:p14="http://schemas.microsoft.com/office/powerpoint/2010/main" val="3549036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M" dirty="0"/>
          </a:p>
        </p:txBody>
      </p:sp>
      <p:sp>
        <p:nvSpPr>
          <p:cNvPr id="4" name="Slide Number Placeholder 3"/>
          <p:cNvSpPr>
            <a:spLocks noGrp="1"/>
          </p:cNvSpPr>
          <p:nvPr>
            <p:ph type="sldNum" sz="quarter" idx="10"/>
          </p:nvPr>
        </p:nvSpPr>
        <p:spPr/>
        <p:txBody>
          <a:bodyPr/>
          <a:lstStyle/>
          <a:p>
            <a:fld id="{734638AA-12AC-4282-A021-AFC41E252BC6}" type="slidenum">
              <a:rPr lang="en-JM" smtClean="0"/>
              <a:pPr/>
              <a:t>7</a:t>
            </a:fld>
            <a:endParaRPr lang="en-JM"/>
          </a:p>
        </p:txBody>
      </p:sp>
    </p:spTree>
    <p:extLst>
      <p:ext uri="{BB962C8B-B14F-4D97-AF65-F5344CB8AC3E}">
        <p14:creationId xmlns:p14="http://schemas.microsoft.com/office/powerpoint/2010/main" val="3669556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M" dirty="0"/>
          </a:p>
        </p:txBody>
      </p:sp>
      <p:sp>
        <p:nvSpPr>
          <p:cNvPr id="4" name="Slide Number Placeholder 3"/>
          <p:cNvSpPr>
            <a:spLocks noGrp="1"/>
          </p:cNvSpPr>
          <p:nvPr>
            <p:ph type="sldNum" sz="quarter" idx="10"/>
          </p:nvPr>
        </p:nvSpPr>
        <p:spPr/>
        <p:txBody>
          <a:bodyPr/>
          <a:lstStyle/>
          <a:p>
            <a:fld id="{734638AA-12AC-4282-A021-AFC41E252BC6}" type="slidenum">
              <a:rPr lang="en-JM" smtClean="0"/>
              <a:pPr/>
              <a:t>14</a:t>
            </a:fld>
            <a:endParaRPr lang="en-JM"/>
          </a:p>
        </p:txBody>
      </p:sp>
    </p:spTree>
    <p:extLst>
      <p:ext uri="{BB962C8B-B14F-4D97-AF65-F5344CB8AC3E}">
        <p14:creationId xmlns:p14="http://schemas.microsoft.com/office/powerpoint/2010/main" val="2519685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M" dirty="0"/>
          </a:p>
        </p:txBody>
      </p:sp>
      <p:sp>
        <p:nvSpPr>
          <p:cNvPr id="4" name="Slide Number Placeholder 3"/>
          <p:cNvSpPr>
            <a:spLocks noGrp="1"/>
          </p:cNvSpPr>
          <p:nvPr>
            <p:ph type="sldNum" sz="quarter" idx="10"/>
          </p:nvPr>
        </p:nvSpPr>
        <p:spPr/>
        <p:txBody>
          <a:bodyPr/>
          <a:lstStyle/>
          <a:p>
            <a:fld id="{734638AA-12AC-4282-A021-AFC41E252BC6}" type="slidenum">
              <a:rPr lang="en-JM" smtClean="0"/>
              <a:pPr/>
              <a:t>28</a:t>
            </a:fld>
            <a:endParaRPr lang="en-JM"/>
          </a:p>
        </p:txBody>
      </p:sp>
    </p:spTree>
    <p:extLst>
      <p:ext uri="{BB962C8B-B14F-4D97-AF65-F5344CB8AC3E}">
        <p14:creationId xmlns:p14="http://schemas.microsoft.com/office/powerpoint/2010/main" val="3533833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JM"/>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JM"/>
          </a:p>
        </p:txBody>
      </p:sp>
      <p:sp>
        <p:nvSpPr>
          <p:cNvPr id="4" name="Date Placeholder 3"/>
          <p:cNvSpPr>
            <a:spLocks noGrp="1"/>
          </p:cNvSpPr>
          <p:nvPr>
            <p:ph type="dt" sz="half" idx="10"/>
          </p:nvPr>
        </p:nvSpPr>
        <p:spPr/>
        <p:txBody>
          <a:bodyPr/>
          <a:lstStyle/>
          <a:p>
            <a:fld id="{85615493-C255-4DA9-8E3C-D677428CE2DB}" type="datetimeFigureOut">
              <a:rPr lang="en-JM" smtClean="0"/>
              <a:pPr/>
              <a:t>11/4/2018</a:t>
            </a:fld>
            <a:endParaRPr lang="en-JM"/>
          </a:p>
        </p:txBody>
      </p:sp>
      <p:sp>
        <p:nvSpPr>
          <p:cNvPr id="5" name="Footer Placeholder 4"/>
          <p:cNvSpPr>
            <a:spLocks noGrp="1"/>
          </p:cNvSpPr>
          <p:nvPr>
            <p:ph type="ftr" sz="quarter" idx="11"/>
          </p:nvPr>
        </p:nvSpPr>
        <p:spPr/>
        <p:txBody>
          <a:bodyPr/>
          <a:lstStyle/>
          <a:p>
            <a:endParaRPr lang="en-JM"/>
          </a:p>
        </p:txBody>
      </p:sp>
      <p:sp>
        <p:nvSpPr>
          <p:cNvPr id="6" name="Slide Number Placeholder 5"/>
          <p:cNvSpPr>
            <a:spLocks noGrp="1"/>
          </p:cNvSpPr>
          <p:nvPr>
            <p:ph type="sldNum" sz="quarter" idx="12"/>
          </p:nvPr>
        </p:nvSpPr>
        <p:spPr/>
        <p:txBody>
          <a:bodyPr/>
          <a:lstStyle/>
          <a:p>
            <a:fld id="{A2364003-B4CB-4D9D-A28A-4DE7FBF35CBB}" type="slidenum">
              <a:rPr lang="en-JM" smtClean="0"/>
              <a:pPr/>
              <a:t>‹#›</a:t>
            </a:fld>
            <a:endParaRPr lang="en-JM"/>
          </a:p>
        </p:txBody>
      </p:sp>
    </p:spTree>
    <p:extLst>
      <p:ext uri="{BB962C8B-B14F-4D97-AF65-F5344CB8AC3E}">
        <p14:creationId xmlns:p14="http://schemas.microsoft.com/office/powerpoint/2010/main" val="3353686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JM"/>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4" name="Date Placeholder 3"/>
          <p:cNvSpPr>
            <a:spLocks noGrp="1"/>
          </p:cNvSpPr>
          <p:nvPr>
            <p:ph type="dt" sz="half" idx="10"/>
          </p:nvPr>
        </p:nvSpPr>
        <p:spPr/>
        <p:txBody>
          <a:bodyPr/>
          <a:lstStyle/>
          <a:p>
            <a:fld id="{85615493-C255-4DA9-8E3C-D677428CE2DB}" type="datetimeFigureOut">
              <a:rPr lang="en-JM" smtClean="0"/>
              <a:pPr/>
              <a:t>11/4/2018</a:t>
            </a:fld>
            <a:endParaRPr lang="en-JM"/>
          </a:p>
        </p:txBody>
      </p:sp>
      <p:sp>
        <p:nvSpPr>
          <p:cNvPr id="5" name="Footer Placeholder 4"/>
          <p:cNvSpPr>
            <a:spLocks noGrp="1"/>
          </p:cNvSpPr>
          <p:nvPr>
            <p:ph type="ftr" sz="quarter" idx="11"/>
          </p:nvPr>
        </p:nvSpPr>
        <p:spPr/>
        <p:txBody>
          <a:bodyPr/>
          <a:lstStyle/>
          <a:p>
            <a:endParaRPr lang="en-JM"/>
          </a:p>
        </p:txBody>
      </p:sp>
      <p:sp>
        <p:nvSpPr>
          <p:cNvPr id="6" name="Slide Number Placeholder 5"/>
          <p:cNvSpPr>
            <a:spLocks noGrp="1"/>
          </p:cNvSpPr>
          <p:nvPr>
            <p:ph type="sldNum" sz="quarter" idx="12"/>
          </p:nvPr>
        </p:nvSpPr>
        <p:spPr/>
        <p:txBody>
          <a:bodyPr/>
          <a:lstStyle/>
          <a:p>
            <a:fld id="{A2364003-B4CB-4D9D-A28A-4DE7FBF35CBB}" type="slidenum">
              <a:rPr lang="en-JM" smtClean="0"/>
              <a:pPr/>
              <a:t>‹#›</a:t>
            </a:fld>
            <a:endParaRPr lang="en-JM"/>
          </a:p>
        </p:txBody>
      </p:sp>
    </p:spTree>
    <p:extLst>
      <p:ext uri="{BB962C8B-B14F-4D97-AF65-F5344CB8AC3E}">
        <p14:creationId xmlns:p14="http://schemas.microsoft.com/office/powerpoint/2010/main" val="889296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JM"/>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4" name="Date Placeholder 3"/>
          <p:cNvSpPr>
            <a:spLocks noGrp="1"/>
          </p:cNvSpPr>
          <p:nvPr>
            <p:ph type="dt" sz="half" idx="10"/>
          </p:nvPr>
        </p:nvSpPr>
        <p:spPr/>
        <p:txBody>
          <a:bodyPr/>
          <a:lstStyle/>
          <a:p>
            <a:fld id="{85615493-C255-4DA9-8E3C-D677428CE2DB}" type="datetimeFigureOut">
              <a:rPr lang="en-JM" smtClean="0"/>
              <a:pPr/>
              <a:t>11/4/2018</a:t>
            </a:fld>
            <a:endParaRPr lang="en-JM"/>
          </a:p>
        </p:txBody>
      </p:sp>
      <p:sp>
        <p:nvSpPr>
          <p:cNvPr id="5" name="Footer Placeholder 4"/>
          <p:cNvSpPr>
            <a:spLocks noGrp="1"/>
          </p:cNvSpPr>
          <p:nvPr>
            <p:ph type="ftr" sz="quarter" idx="11"/>
          </p:nvPr>
        </p:nvSpPr>
        <p:spPr/>
        <p:txBody>
          <a:bodyPr/>
          <a:lstStyle/>
          <a:p>
            <a:endParaRPr lang="en-JM"/>
          </a:p>
        </p:txBody>
      </p:sp>
      <p:sp>
        <p:nvSpPr>
          <p:cNvPr id="6" name="Slide Number Placeholder 5"/>
          <p:cNvSpPr>
            <a:spLocks noGrp="1"/>
          </p:cNvSpPr>
          <p:nvPr>
            <p:ph type="sldNum" sz="quarter" idx="12"/>
          </p:nvPr>
        </p:nvSpPr>
        <p:spPr/>
        <p:txBody>
          <a:bodyPr/>
          <a:lstStyle/>
          <a:p>
            <a:fld id="{A2364003-B4CB-4D9D-A28A-4DE7FBF35CBB}" type="slidenum">
              <a:rPr lang="en-JM" smtClean="0"/>
              <a:pPr/>
              <a:t>‹#›</a:t>
            </a:fld>
            <a:endParaRPr lang="en-JM"/>
          </a:p>
        </p:txBody>
      </p:sp>
    </p:spTree>
    <p:extLst>
      <p:ext uri="{BB962C8B-B14F-4D97-AF65-F5344CB8AC3E}">
        <p14:creationId xmlns:p14="http://schemas.microsoft.com/office/powerpoint/2010/main" val="1969026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JM"/>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4" name="Date Placeholder 3"/>
          <p:cNvSpPr>
            <a:spLocks noGrp="1"/>
          </p:cNvSpPr>
          <p:nvPr>
            <p:ph type="dt" sz="half" idx="10"/>
          </p:nvPr>
        </p:nvSpPr>
        <p:spPr/>
        <p:txBody>
          <a:bodyPr/>
          <a:lstStyle/>
          <a:p>
            <a:fld id="{85615493-C255-4DA9-8E3C-D677428CE2DB}" type="datetimeFigureOut">
              <a:rPr lang="en-JM" smtClean="0"/>
              <a:pPr/>
              <a:t>11/4/2018</a:t>
            </a:fld>
            <a:endParaRPr lang="en-JM"/>
          </a:p>
        </p:txBody>
      </p:sp>
      <p:sp>
        <p:nvSpPr>
          <p:cNvPr id="5" name="Footer Placeholder 4"/>
          <p:cNvSpPr>
            <a:spLocks noGrp="1"/>
          </p:cNvSpPr>
          <p:nvPr>
            <p:ph type="ftr" sz="quarter" idx="11"/>
          </p:nvPr>
        </p:nvSpPr>
        <p:spPr/>
        <p:txBody>
          <a:bodyPr/>
          <a:lstStyle/>
          <a:p>
            <a:endParaRPr lang="en-JM"/>
          </a:p>
        </p:txBody>
      </p:sp>
      <p:sp>
        <p:nvSpPr>
          <p:cNvPr id="6" name="Slide Number Placeholder 5"/>
          <p:cNvSpPr>
            <a:spLocks noGrp="1"/>
          </p:cNvSpPr>
          <p:nvPr>
            <p:ph type="sldNum" sz="quarter" idx="12"/>
          </p:nvPr>
        </p:nvSpPr>
        <p:spPr/>
        <p:txBody>
          <a:bodyPr/>
          <a:lstStyle/>
          <a:p>
            <a:fld id="{A2364003-B4CB-4D9D-A28A-4DE7FBF35CBB}" type="slidenum">
              <a:rPr lang="en-JM" smtClean="0"/>
              <a:pPr/>
              <a:t>‹#›</a:t>
            </a:fld>
            <a:endParaRPr lang="en-JM"/>
          </a:p>
        </p:txBody>
      </p:sp>
    </p:spTree>
    <p:extLst>
      <p:ext uri="{BB962C8B-B14F-4D97-AF65-F5344CB8AC3E}">
        <p14:creationId xmlns:p14="http://schemas.microsoft.com/office/powerpoint/2010/main" val="946970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JM"/>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615493-C255-4DA9-8E3C-D677428CE2DB}" type="datetimeFigureOut">
              <a:rPr lang="en-JM" smtClean="0"/>
              <a:pPr/>
              <a:t>11/4/2018</a:t>
            </a:fld>
            <a:endParaRPr lang="en-JM"/>
          </a:p>
        </p:txBody>
      </p:sp>
      <p:sp>
        <p:nvSpPr>
          <p:cNvPr id="5" name="Footer Placeholder 4"/>
          <p:cNvSpPr>
            <a:spLocks noGrp="1"/>
          </p:cNvSpPr>
          <p:nvPr>
            <p:ph type="ftr" sz="quarter" idx="11"/>
          </p:nvPr>
        </p:nvSpPr>
        <p:spPr/>
        <p:txBody>
          <a:bodyPr/>
          <a:lstStyle/>
          <a:p>
            <a:endParaRPr lang="en-JM"/>
          </a:p>
        </p:txBody>
      </p:sp>
      <p:sp>
        <p:nvSpPr>
          <p:cNvPr id="6" name="Slide Number Placeholder 5"/>
          <p:cNvSpPr>
            <a:spLocks noGrp="1"/>
          </p:cNvSpPr>
          <p:nvPr>
            <p:ph type="sldNum" sz="quarter" idx="12"/>
          </p:nvPr>
        </p:nvSpPr>
        <p:spPr/>
        <p:txBody>
          <a:bodyPr/>
          <a:lstStyle/>
          <a:p>
            <a:fld id="{A2364003-B4CB-4D9D-A28A-4DE7FBF35CBB}" type="slidenum">
              <a:rPr lang="en-JM" smtClean="0"/>
              <a:pPr/>
              <a:t>‹#›</a:t>
            </a:fld>
            <a:endParaRPr lang="en-JM"/>
          </a:p>
        </p:txBody>
      </p:sp>
    </p:spTree>
    <p:extLst>
      <p:ext uri="{BB962C8B-B14F-4D97-AF65-F5344CB8AC3E}">
        <p14:creationId xmlns:p14="http://schemas.microsoft.com/office/powerpoint/2010/main" val="588195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JM"/>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5" name="Date Placeholder 4"/>
          <p:cNvSpPr>
            <a:spLocks noGrp="1"/>
          </p:cNvSpPr>
          <p:nvPr>
            <p:ph type="dt" sz="half" idx="10"/>
          </p:nvPr>
        </p:nvSpPr>
        <p:spPr/>
        <p:txBody>
          <a:bodyPr/>
          <a:lstStyle/>
          <a:p>
            <a:fld id="{85615493-C255-4DA9-8E3C-D677428CE2DB}" type="datetimeFigureOut">
              <a:rPr lang="en-JM" smtClean="0"/>
              <a:pPr/>
              <a:t>11/4/2018</a:t>
            </a:fld>
            <a:endParaRPr lang="en-JM"/>
          </a:p>
        </p:txBody>
      </p:sp>
      <p:sp>
        <p:nvSpPr>
          <p:cNvPr id="6" name="Footer Placeholder 5"/>
          <p:cNvSpPr>
            <a:spLocks noGrp="1"/>
          </p:cNvSpPr>
          <p:nvPr>
            <p:ph type="ftr" sz="quarter" idx="11"/>
          </p:nvPr>
        </p:nvSpPr>
        <p:spPr/>
        <p:txBody>
          <a:bodyPr/>
          <a:lstStyle/>
          <a:p>
            <a:endParaRPr lang="en-JM"/>
          </a:p>
        </p:txBody>
      </p:sp>
      <p:sp>
        <p:nvSpPr>
          <p:cNvPr id="7" name="Slide Number Placeholder 6"/>
          <p:cNvSpPr>
            <a:spLocks noGrp="1"/>
          </p:cNvSpPr>
          <p:nvPr>
            <p:ph type="sldNum" sz="quarter" idx="12"/>
          </p:nvPr>
        </p:nvSpPr>
        <p:spPr/>
        <p:txBody>
          <a:bodyPr/>
          <a:lstStyle/>
          <a:p>
            <a:fld id="{A2364003-B4CB-4D9D-A28A-4DE7FBF35CBB}" type="slidenum">
              <a:rPr lang="en-JM" smtClean="0"/>
              <a:pPr/>
              <a:t>‹#›</a:t>
            </a:fld>
            <a:endParaRPr lang="en-JM"/>
          </a:p>
        </p:txBody>
      </p:sp>
    </p:spTree>
    <p:extLst>
      <p:ext uri="{BB962C8B-B14F-4D97-AF65-F5344CB8AC3E}">
        <p14:creationId xmlns:p14="http://schemas.microsoft.com/office/powerpoint/2010/main" val="2462510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JM"/>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7" name="Date Placeholder 6"/>
          <p:cNvSpPr>
            <a:spLocks noGrp="1"/>
          </p:cNvSpPr>
          <p:nvPr>
            <p:ph type="dt" sz="half" idx="10"/>
          </p:nvPr>
        </p:nvSpPr>
        <p:spPr/>
        <p:txBody>
          <a:bodyPr/>
          <a:lstStyle/>
          <a:p>
            <a:fld id="{85615493-C255-4DA9-8E3C-D677428CE2DB}" type="datetimeFigureOut">
              <a:rPr lang="en-JM" smtClean="0"/>
              <a:pPr/>
              <a:t>11/4/2018</a:t>
            </a:fld>
            <a:endParaRPr lang="en-JM"/>
          </a:p>
        </p:txBody>
      </p:sp>
      <p:sp>
        <p:nvSpPr>
          <p:cNvPr id="8" name="Footer Placeholder 7"/>
          <p:cNvSpPr>
            <a:spLocks noGrp="1"/>
          </p:cNvSpPr>
          <p:nvPr>
            <p:ph type="ftr" sz="quarter" idx="11"/>
          </p:nvPr>
        </p:nvSpPr>
        <p:spPr/>
        <p:txBody>
          <a:bodyPr/>
          <a:lstStyle/>
          <a:p>
            <a:endParaRPr lang="en-JM"/>
          </a:p>
        </p:txBody>
      </p:sp>
      <p:sp>
        <p:nvSpPr>
          <p:cNvPr id="9" name="Slide Number Placeholder 8"/>
          <p:cNvSpPr>
            <a:spLocks noGrp="1"/>
          </p:cNvSpPr>
          <p:nvPr>
            <p:ph type="sldNum" sz="quarter" idx="12"/>
          </p:nvPr>
        </p:nvSpPr>
        <p:spPr/>
        <p:txBody>
          <a:bodyPr/>
          <a:lstStyle/>
          <a:p>
            <a:fld id="{A2364003-B4CB-4D9D-A28A-4DE7FBF35CBB}" type="slidenum">
              <a:rPr lang="en-JM" smtClean="0"/>
              <a:pPr/>
              <a:t>‹#›</a:t>
            </a:fld>
            <a:endParaRPr lang="en-JM"/>
          </a:p>
        </p:txBody>
      </p:sp>
    </p:spTree>
    <p:extLst>
      <p:ext uri="{BB962C8B-B14F-4D97-AF65-F5344CB8AC3E}">
        <p14:creationId xmlns:p14="http://schemas.microsoft.com/office/powerpoint/2010/main" val="4237613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JM"/>
          </a:p>
        </p:txBody>
      </p:sp>
      <p:sp>
        <p:nvSpPr>
          <p:cNvPr id="3" name="Date Placeholder 2"/>
          <p:cNvSpPr>
            <a:spLocks noGrp="1"/>
          </p:cNvSpPr>
          <p:nvPr>
            <p:ph type="dt" sz="half" idx="10"/>
          </p:nvPr>
        </p:nvSpPr>
        <p:spPr/>
        <p:txBody>
          <a:bodyPr/>
          <a:lstStyle/>
          <a:p>
            <a:fld id="{85615493-C255-4DA9-8E3C-D677428CE2DB}" type="datetimeFigureOut">
              <a:rPr lang="en-JM" smtClean="0"/>
              <a:pPr/>
              <a:t>11/4/2018</a:t>
            </a:fld>
            <a:endParaRPr lang="en-JM"/>
          </a:p>
        </p:txBody>
      </p:sp>
      <p:sp>
        <p:nvSpPr>
          <p:cNvPr id="4" name="Footer Placeholder 3"/>
          <p:cNvSpPr>
            <a:spLocks noGrp="1"/>
          </p:cNvSpPr>
          <p:nvPr>
            <p:ph type="ftr" sz="quarter" idx="11"/>
          </p:nvPr>
        </p:nvSpPr>
        <p:spPr/>
        <p:txBody>
          <a:bodyPr/>
          <a:lstStyle/>
          <a:p>
            <a:endParaRPr lang="en-JM"/>
          </a:p>
        </p:txBody>
      </p:sp>
      <p:sp>
        <p:nvSpPr>
          <p:cNvPr id="5" name="Slide Number Placeholder 4"/>
          <p:cNvSpPr>
            <a:spLocks noGrp="1"/>
          </p:cNvSpPr>
          <p:nvPr>
            <p:ph type="sldNum" sz="quarter" idx="12"/>
          </p:nvPr>
        </p:nvSpPr>
        <p:spPr/>
        <p:txBody>
          <a:bodyPr/>
          <a:lstStyle/>
          <a:p>
            <a:fld id="{A2364003-B4CB-4D9D-A28A-4DE7FBF35CBB}" type="slidenum">
              <a:rPr lang="en-JM" smtClean="0"/>
              <a:pPr/>
              <a:t>‹#›</a:t>
            </a:fld>
            <a:endParaRPr lang="en-JM"/>
          </a:p>
        </p:txBody>
      </p:sp>
    </p:spTree>
    <p:extLst>
      <p:ext uri="{BB962C8B-B14F-4D97-AF65-F5344CB8AC3E}">
        <p14:creationId xmlns:p14="http://schemas.microsoft.com/office/powerpoint/2010/main" val="2949323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615493-C255-4DA9-8E3C-D677428CE2DB}" type="datetimeFigureOut">
              <a:rPr lang="en-JM" smtClean="0"/>
              <a:pPr/>
              <a:t>11/4/2018</a:t>
            </a:fld>
            <a:endParaRPr lang="en-JM"/>
          </a:p>
        </p:txBody>
      </p:sp>
      <p:sp>
        <p:nvSpPr>
          <p:cNvPr id="3" name="Footer Placeholder 2"/>
          <p:cNvSpPr>
            <a:spLocks noGrp="1"/>
          </p:cNvSpPr>
          <p:nvPr>
            <p:ph type="ftr" sz="quarter" idx="11"/>
          </p:nvPr>
        </p:nvSpPr>
        <p:spPr/>
        <p:txBody>
          <a:bodyPr/>
          <a:lstStyle/>
          <a:p>
            <a:endParaRPr lang="en-JM"/>
          </a:p>
        </p:txBody>
      </p:sp>
      <p:sp>
        <p:nvSpPr>
          <p:cNvPr id="4" name="Slide Number Placeholder 3"/>
          <p:cNvSpPr>
            <a:spLocks noGrp="1"/>
          </p:cNvSpPr>
          <p:nvPr>
            <p:ph type="sldNum" sz="quarter" idx="12"/>
          </p:nvPr>
        </p:nvSpPr>
        <p:spPr/>
        <p:txBody>
          <a:bodyPr/>
          <a:lstStyle/>
          <a:p>
            <a:fld id="{A2364003-B4CB-4D9D-A28A-4DE7FBF35CBB}" type="slidenum">
              <a:rPr lang="en-JM" smtClean="0"/>
              <a:pPr/>
              <a:t>‹#›</a:t>
            </a:fld>
            <a:endParaRPr lang="en-JM"/>
          </a:p>
        </p:txBody>
      </p:sp>
    </p:spTree>
    <p:extLst>
      <p:ext uri="{BB962C8B-B14F-4D97-AF65-F5344CB8AC3E}">
        <p14:creationId xmlns:p14="http://schemas.microsoft.com/office/powerpoint/2010/main" val="4095398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JM"/>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5615493-C255-4DA9-8E3C-D677428CE2DB}" type="datetimeFigureOut">
              <a:rPr lang="en-JM" smtClean="0"/>
              <a:pPr/>
              <a:t>11/4/2018</a:t>
            </a:fld>
            <a:endParaRPr lang="en-JM"/>
          </a:p>
        </p:txBody>
      </p:sp>
      <p:sp>
        <p:nvSpPr>
          <p:cNvPr id="6" name="Footer Placeholder 5"/>
          <p:cNvSpPr>
            <a:spLocks noGrp="1"/>
          </p:cNvSpPr>
          <p:nvPr>
            <p:ph type="ftr" sz="quarter" idx="11"/>
          </p:nvPr>
        </p:nvSpPr>
        <p:spPr/>
        <p:txBody>
          <a:bodyPr/>
          <a:lstStyle/>
          <a:p>
            <a:endParaRPr lang="en-JM"/>
          </a:p>
        </p:txBody>
      </p:sp>
      <p:sp>
        <p:nvSpPr>
          <p:cNvPr id="7" name="Slide Number Placeholder 6"/>
          <p:cNvSpPr>
            <a:spLocks noGrp="1"/>
          </p:cNvSpPr>
          <p:nvPr>
            <p:ph type="sldNum" sz="quarter" idx="12"/>
          </p:nvPr>
        </p:nvSpPr>
        <p:spPr/>
        <p:txBody>
          <a:bodyPr/>
          <a:lstStyle/>
          <a:p>
            <a:fld id="{A2364003-B4CB-4D9D-A28A-4DE7FBF35CBB}" type="slidenum">
              <a:rPr lang="en-JM" smtClean="0"/>
              <a:pPr/>
              <a:t>‹#›</a:t>
            </a:fld>
            <a:endParaRPr lang="en-JM"/>
          </a:p>
        </p:txBody>
      </p:sp>
    </p:spTree>
    <p:extLst>
      <p:ext uri="{BB962C8B-B14F-4D97-AF65-F5344CB8AC3E}">
        <p14:creationId xmlns:p14="http://schemas.microsoft.com/office/powerpoint/2010/main" val="3770984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JM"/>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JM"/>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5615493-C255-4DA9-8E3C-D677428CE2DB}" type="datetimeFigureOut">
              <a:rPr lang="en-JM" smtClean="0"/>
              <a:pPr/>
              <a:t>11/4/2018</a:t>
            </a:fld>
            <a:endParaRPr lang="en-JM"/>
          </a:p>
        </p:txBody>
      </p:sp>
      <p:sp>
        <p:nvSpPr>
          <p:cNvPr id="6" name="Footer Placeholder 5"/>
          <p:cNvSpPr>
            <a:spLocks noGrp="1"/>
          </p:cNvSpPr>
          <p:nvPr>
            <p:ph type="ftr" sz="quarter" idx="11"/>
          </p:nvPr>
        </p:nvSpPr>
        <p:spPr/>
        <p:txBody>
          <a:bodyPr/>
          <a:lstStyle/>
          <a:p>
            <a:endParaRPr lang="en-JM"/>
          </a:p>
        </p:txBody>
      </p:sp>
      <p:sp>
        <p:nvSpPr>
          <p:cNvPr id="7" name="Slide Number Placeholder 6"/>
          <p:cNvSpPr>
            <a:spLocks noGrp="1"/>
          </p:cNvSpPr>
          <p:nvPr>
            <p:ph type="sldNum" sz="quarter" idx="12"/>
          </p:nvPr>
        </p:nvSpPr>
        <p:spPr/>
        <p:txBody>
          <a:bodyPr/>
          <a:lstStyle/>
          <a:p>
            <a:fld id="{A2364003-B4CB-4D9D-A28A-4DE7FBF35CBB}" type="slidenum">
              <a:rPr lang="en-JM" smtClean="0"/>
              <a:pPr/>
              <a:t>‹#›</a:t>
            </a:fld>
            <a:endParaRPr lang="en-JM"/>
          </a:p>
        </p:txBody>
      </p:sp>
    </p:spTree>
    <p:extLst>
      <p:ext uri="{BB962C8B-B14F-4D97-AF65-F5344CB8AC3E}">
        <p14:creationId xmlns:p14="http://schemas.microsoft.com/office/powerpoint/2010/main" val="2871214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JM"/>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615493-C255-4DA9-8E3C-D677428CE2DB}" type="datetimeFigureOut">
              <a:rPr lang="en-JM" smtClean="0"/>
              <a:pPr/>
              <a:t>11/4/2018</a:t>
            </a:fld>
            <a:endParaRPr lang="en-JM"/>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JM"/>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364003-B4CB-4D9D-A28A-4DE7FBF35CBB}" type="slidenum">
              <a:rPr lang="en-JM" smtClean="0"/>
              <a:pPr/>
              <a:t>‹#›</a:t>
            </a:fld>
            <a:endParaRPr lang="en-JM"/>
          </a:p>
        </p:txBody>
      </p:sp>
    </p:spTree>
    <p:extLst>
      <p:ext uri="{BB962C8B-B14F-4D97-AF65-F5344CB8AC3E}">
        <p14:creationId xmlns:p14="http://schemas.microsoft.com/office/powerpoint/2010/main" val="243401649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moe.gov.jm/" TargetMode="External"/><Relationship Id="rId1" Type="http://schemas.openxmlformats.org/officeDocument/2006/relationships/slideLayout" Target="../slideLayouts/slideLayout4.xml"/><Relationship Id="rId5" Type="http://schemas.openxmlformats.org/officeDocument/2006/relationships/image" Target="../media/image23.jpeg"/><Relationship Id="rId4" Type="http://schemas.openxmlformats.org/officeDocument/2006/relationships/image" Target="../media/image22.jpeg"/></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Image result for caribbean school children">
            <a:extLst>
              <a:ext uri="{FF2B5EF4-FFF2-40B4-BE49-F238E27FC236}">
                <a16:creationId xmlns:a16="http://schemas.microsoft.com/office/drawing/2014/main" id="{CC808262-CDE7-4FD8-B6B5-FEA713E68F8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4812"/>
          <a:stretch/>
        </p:blipFill>
        <p:spPr bwMode="auto">
          <a:xfrm>
            <a:off x="-2987" y="10"/>
            <a:ext cx="9143999" cy="4571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71" name="Straight Connector 70">
            <a:extLst>
              <a:ext uri="{FF2B5EF4-FFF2-40B4-BE49-F238E27FC236}">
                <a16:creationId xmlns:a16="http://schemas.microsoft.com/office/drawing/2014/main" id="{E126E481-B945-4179-BD79-05E96E9B29E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324852" y="5091762"/>
            <a:ext cx="5875644" cy="1264588"/>
          </a:xfrm>
        </p:spPr>
        <p:txBody>
          <a:bodyPr anchor="ctr">
            <a:normAutofit/>
          </a:bodyPr>
          <a:lstStyle/>
          <a:p>
            <a:pPr algn="r">
              <a:lnSpc>
                <a:spcPct val="90000"/>
              </a:lnSpc>
            </a:pPr>
            <a:r>
              <a:rPr lang="en-JM" sz="4800" b="1" dirty="0">
                <a:effectLst>
                  <a:outerShdw blurRad="38100" dist="38100" dir="2700000" algn="tl">
                    <a:srgbClr val="000000">
                      <a:alpha val="43137"/>
                    </a:srgbClr>
                  </a:outerShdw>
                </a:effectLst>
                <a:latin typeface="Imprint MT Shadow" panose="04020605060303030202" pitchFamily="82" charset="0"/>
                <a:cs typeface="Times New Roman" pitchFamily="18" charset="0"/>
              </a:rPr>
              <a:t>Primary Exit Profile</a:t>
            </a:r>
            <a:endParaRPr lang="en-JM" sz="4800" b="1" i="1" dirty="0">
              <a:effectLst>
                <a:outerShdw blurRad="38100" dist="38100" dir="2700000" algn="tl">
                  <a:srgbClr val="000000">
                    <a:alpha val="43137"/>
                  </a:srgbClr>
                </a:outerShdw>
              </a:effectLst>
              <a:latin typeface="Imprint MT Shadow" panose="04020605060303030202" pitchFamily="82" charset="0"/>
              <a:cs typeface="Times New Roman" pitchFamily="18" charset="0"/>
            </a:endParaRPr>
          </a:p>
        </p:txBody>
      </p:sp>
      <p:sp>
        <p:nvSpPr>
          <p:cNvPr id="3" name="Subtitle 2"/>
          <p:cNvSpPr>
            <a:spLocks noGrp="1"/>
          </p:cNvSpPr>
          <p:nvPr>
            <p:ph type="subTitle" idx="1"/>
          </p:nvPr>
        </p:nvSpPr>
        <p:spPr>
          <a:xfrm>
            <a:off x="6374330" y="5091763"/>
            <a:ext cx="2590154" cy="1264587"/>
          </a:xfrm>
        </p:spPr>
        <p:txBody>
          <a:bodyPr anchor="ctr">
            <a:normAutofit/>
          </a:bodyPr>
          <a:lstStyle/>
          <a:p>
            <a:pPr algn="l"/>
            <a:r>
              <a:rPr lang="en-JM" sz="1700" b="1" i="1" dirty="0">
                <a:latin typeface="Times New Roman" pitchFamily="18" charset="0"/>
                <a:cs typeface="Times New Roman" pitchFamily="18" charset="0"/>
              </a:rPr>
              <a:t>Bringing Abilities to Light</a:t>
            </a:r>
            <a:endParaRPr lang="en-JM" sz="1700" b="1" dirty="0">
              <a:latin typeface="Times New Roman" pitchFamily="18" charset="0"/>
              <a:cs typeface="Times New Roman" pitchFamily="18" charset="0"/>
            </a:endParaRPr>
          </a:p>
        </p:txBody>
      </p:sp>
    </p:spTree>
    <p:extLst>
      <p:ext uri="{BB962C8B-B14F-4D97-AF65-F5344CB8AC3E}">
        <p14:creationId xmlns:p14="http://schemas.microsoft.com/office/powerpoint/2010/main" val="306250084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A4AC5506-6312-4701-8D3C-40187889A94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252" name="Picture 4" descr="Image result for assessment"/>
          <p:cNvPicPr>
            <a:picLocks noChangeAspect="1" noChangeArrowheads="1"/>
          </p:cNvPicPr>
          <p:nvPr/>
        </p:nvPicPr>
        <p:blipFill>
          <a:blip r:embed="rId2"/>
          <a:srcRect/>
          <a:stretch>
            <a:fillRect/>
          </a:stretch>
        </p:blipFill>
        <p:spPr bwMode="auto">
          <a:xfrm>
            <a:off x="2347088" y="1675227"/>
            <a:ext cx="4449822" cy="4394199"/>
          </a:xfrm>
          <a:prstGeom prst="rect">
            <a:avLst/>
          </a:prstGeom>
          <a:noFill/>
        </p:spPr>
      </p:pic>
      <p:sp>
        <p:nvSpPr>
          <p:cNvPr id="5" name="Title 1"/>
          <p:cNvSpPr txBox="1">
            <a:spLocks/>
          </p:cNvSpPr>
          <p:nvPr/>
        </p:nvSpPr>
        <p:spPr>
          <a:xfrm>
            <a:off x="417399" y="643467"/>
            <a:ext cx="8408193" cy="744836"/>
          </a:xfrm>
          <a:prstGeom prst="rect">
            <a:avLst/>
          </a:prstGeom>
        </p:spPr>
        <p:txBody>
          <a:bodyPr vert="horz" lIns="91440" tIns="45720" rIns="91440" bIns="45720" rtlCol="0" anchor="ctr">
            <a:normAutofit/>
          </a:bodyPr>
          <a:lstStyle/>
          <a:p>
            <a:pPr marL="0" marR="0" lvl="0" indent="0" algn="ctr" fontAlgn="auto">
              <a:lnSpc>
                <a:spcPct val="90000"/>
              </a:lnSpc>
              <a:spcBef>
                <a:spcPct val="0"/>
              </a:spcBef>
              <a:spcAft>
                <a:spcPts val="600"/>
              </a:spcAft>
              <a:buClrTx/>
              <a:buSzTx/>
              <a:tabLst/>
              <a:defRPr/>
            </a:pPr>
            <a:r>
              <a:rPr kumimoji="0" lang="en-US" sz="2800" b="1" i="0" u="none" strike="noStrike" kern="1200" cap="none" spc="0" normalizeH="0" baseline="0" noProof="0">
                <a:ln>
                  <a:noFill/>
                </a:ln>
                <a:solidFill>
                  <a:schemeClr val="bg1"/>
                </a:solidFill>
                <a:effectLst/>
                <a:uLnTx/>
                <a:uFillTx/>
                <a:latin typeface="+mj-lt"/>
                <a:ea typeface="+mj-ea"/>
                <a:cs typeface="+mj-cs"/>
              </a:rPr>
              <a:t>The National Assessment Programme (Revised)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7700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07457" y="712269"/>
            <a:ext cx="2528249" cy="5502264"/>
          </a:xfrm>
        </p:spPr>
        <p:txBody>
          <a:bodyPr vert="horz" lIns="91440" tIns="45720" rIns="91440" bIns="45720" rtlCol="0" anchor="ctr">
            <a:normAutofit/>
          </a:bodyPr>
          <a:lstStyle/>
          <a:p>
            <a:pPr algn="l">
              <a:lnSpc>
                <a:spcPct val="90000"/>
              </a:lnSpc>
            </a:pPr>
            <a:r>
              <a:rPr lang="en-US" sz="3700" b="1" kern="1200">
                <a:solidFill>
                  <a:srgbClr val="FFFFFF"/>
                </a:solidFill>
                <a:latin typeface="+mj-lt"/>
                <a:ea typeface="+mj-ea"/>
                <a:cs typeface="+mj-cs"/>
              </a:rPr>
              <a:t>The National Assessment Programme (Revised)</a:t>
            </a:r>
          </a:p>
        </p:txBody>
      </p:sp>
      <p:graphicFrame>
        <p:nvGraphicFramePr>
          <p:cNvPr id="5" name="Content Placeholder 2"/>
          <p:cNvGraphicFramePr>
            <a:graphicFrameLocks noGrp="1"/>
          </p:cNvGraphicFramePr>
          <p:nvPr>
            <p:ph sz="half" idx="1"/>
            <p:extLst>
              <p:ext uri="{D42A27DB-BD31-4B8C-83A1-F6EECF244321}">
                <p14:modId xmlns:p14="http://schemas.microsoft.com/office/powerpoint/2010/main" val="2510213444"/>
              </p:ext>
            </p:extLst>
          </p:nvPr>
        </p:nvGraphicFramePr>
        <p:xfrm>
          <a:off x="3960018" y="642938"/>
          <a:ext cx="4701779"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295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2D72A2C9-F3CA-4216-8BAD-FA4C970C3C4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11560" y="963877"/>
            <a:ext cx="2620771" cy="4930246"/>
          </a:xfrm>
        </p:spPr>
        <p:txBody>
          <a:bodyPr>
            <a:normAutofit/>
          </a:bodyPr>
          <a:lstStyle/>
          <a:p>
            <a:pPr algn="r"/>
            <a:r>
              <a:rPr lang="en-JM" b="1">
                <a:solidFill>
                  <a:schemeClr val="accent1"/>
                </a:solidFill>
                <a:latin typeface="Georgia" pitchFamily="18" charset="0"/>
              </a:rPr>
              <a:t>What is the Primary Exit Profile?</a:t>
            </a:r>
          </a:p>
        </p:txBody>
      </p:sp>
      <p:sp>
        <p:nvSpPr>
          <p:cNvPr id="3" name="Content Placeholder 2"/>
          <p:cNvSpPr>
            <a:spLocks noGrp="1"/>
          </p:cNvSpPr>
          <p:nvPr>
            <p:ph idx="1"/>
          </p:nvPr>
        </p:nvSpPr>
        <p:spPr>
          <a:xfrm>
            <a:off x="3732023" y="963877"/>
            <a:ext cx="4783327" cy="4930246"/>
          </a:xfrm>
        </p:spPr>
        <p:txBody>
          <a:bodyPr anchor="ctr">
            <a:normAutofit/>
          </a:bodyPr>
          <a:lstStyle/>
          <a:p>
            <a:r>
              <a:rPr lang="en-JM" sz="2400" dirty="0">
                <a:latin typeface="Baskerville Old Face" pitchFamily="18" charset="0"/>
              </a:rPr>
              <a:t>The Primary Exit Profile (PEP) is a series of assessments that will replace the existing Grade Six Achievement Test (GSAT).</a:t>
            </a:r>
          </a:p>
          <a:p>
            <a:pPr marL="0" indent="0">
              <a:buNone/>
            </a:pPr>
            <a:r>
              <a:rPr lang="en-JM" sz="2400" dirty="0">
                <a:latin typeface="Baskerville Old Face" pitchFamily="18" charset="0"/>
              </a:rPr>
              <a:t> </a:t>
            </a:r>
          </a:p>
          <a:p>
            <a:r>
              <a:rPr lang="en-JM" sz="2400" dirty="0">
                <a:latin typeface="Baskerville Old Face" pitchFamily="18" charset="0"/>
              </a:rPr>
              <a:t>PEP will assess students’ knowledge in addition to placing increased emphasis on assessing students’ demonstration of the 21</a:t>
            </a:r>
            <a:r>
              <a:rPr lang="en-JM" sz="2400" baseline="30000" dirty="0">
                <a:latin typeface="Baskerville Old Face" pitchFamily="18" charset="0"/>
              </a:rPr>
              <a:t>st</a:t>
            </a:r>
            <a:r>
              <a:rPr lang="en-JM" sz="2400" dirty="0">
                <a:latin typeface="Baskerville Old Face" pitchFamily="18" charset="0"/>
              </a:rPr>
              <a:t> century skills (e.g. critical thinking, communication)</a:t>
            </a:r>
            <a:endParaRPr lang="en-US" sz="2400" dirty="0">
              <a:latin typeface="Baskerville Old Face" pitchFamily="18" charset="0"/>
            </a:endParaRPr>
          </a:p>
          <a:p>
            <a:pPr marL="0" indent="0">
              <a:buNone/>
            </a:pPr>
            <a:endParaRPr lang="en-JM" sz="2100" dirty="0">
              <a:latin typeface="Baskerville Old Face" pitchFamily="18" charset="0"/>
            </a:endParaRPr>
          </a:p>
        </p:txBody>
      </p:sp>
    </p:spTree>
    <p:extLst>
      <p:ext uri="{BB962C8B-B14F-4D97-AF65-F5344CB8AC3E}">
        <p14:creationId xmlns:p14="http://schemas.microsoft.com/office/powerpoint/2010/main" val="3369868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2D72A2C9-F3CA-4216-8BAD-FA4C970C3C4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8650" y="963877"/>
            <a:ext cx="2620771" cy="4930246"/>
          </a:xfrm>
        </p:spPr>
        <p:txBody>
          <a:bodyPr>
            <a:normAutofit/>
          </a:bodyPr>
          <a:lstStyle/>
          <a:p>
            <a:pPr algn="r"/>
            <a:r>
              <a:rPr lang="en-JM" b="1" dirty="0">
                <a:solidFill>
                  <a:schemeClr val="accent1"/>
                </a:solidFill>
                <a:latin typeface="Georgia" pitchFamily="18" charset="0"/>
              </a:rPr>
              <a:t>The Purpose of PEP</a:t>
            </a:r>
          </a:p>
        </p:txBody>
      </p:sp>
      <p:sp>
        <p:nvSpPr>
          <p:cNvPr id="3" name="Content Placeholder 2"/>
          <p:cNvSpPr>
            <a:spLocks noGrp="1"/>
          </p:cNvSpPr>
          <p:nvPr>
            <p:ph idx="1"/>
          </p:nvPr>
        </p:nvSpPr>
        <p:spPr>
          <a:xfrm>
            <a:off x="3732023" y="476672"/>
            <a:ext cx="4944433" cy="5832647"/>
          </a:xfrm>
        </p:spPr>
        <p:txBody>
          <a:bodyPr anchor="ctr">
            <a:normAutofit fontScale="85000" lnSpcReduction="10000"/>
          </a:bodyPr>
          <a:lstStyle/>
          <a:p>
            <a:r>
              <a:rPr lang="en-JM" sz="3100" dirty="0">
                <a:latin typeface="Baskerville Old Face" pitchFamily="18" charset="0"/>
              </a:rPr>
              <a:t>It will be used to generate an academic profile of each student</a:t>
            </a:r>
          </a:p>
          <a:p>
            <a:pPr>
              <a:buNone/>
            </a:pPr>
            <a:endParaRPr lang="en-JM" sz="3100" dirty="0">
              <a:latin typeface="Baskerville Old Face" pitchFamily="18" charset="0"/>
            </a:endParaRPr>
          </a:p>
          <a:p>
            <a:r>
              <a:rPr lang="en-JM" sz="3100" dirty="0">
                <a:latin typeface="Baskerville Old Face" pitchFamily="18" charset="0"/>
              </a:rPr>
              <a:t>It will provide accurate information about students’ knowledge, abilities, and skills and across several subject areas</a:t>
            </a:r>
          </a:p>
          <a:p>
            <a:pPr>
              <a:buNone/>
            </a:pPr>
            <a:endParaRPr lang="en-JM" sz="3100" dirty="0">
              <a:latin typeface="Baskerville Old Face" pitchFamily="18" charset="0"/>
            </a:endParaRPr>
          </a:p>
          <a:p>
            <a:pPr lvl="0"/>
            <a:r>
              <a:rPr lang="en-JM" sz="3100" dirty="0">
                <a:latin typeface="Baskerville Old Face" pitchFamily="18" charset="0"/>
              </a:rPr>
              <a:t>It will measure students’ readiness for grade 7. </a:t>
            </a:r>
          </a:p>
          <a:p>
            <a:pPr marL="0" lvl="0" indent="0">
              <a:buNone/>
            </a:pPr>
            <a:endParaRPr lang="en-JM" sz="3100" dirty="0">
              <a:latin typeface="Baskerville Old Face" pitchFamily="18" charset="0"/>
            </a:endParaRPr>
          </a:p>
          <a:p>
            <a:pPr lvl="0"/>
            <a:r>
              <a:rPr lang="en-JM" sz="3100" dirty="0">
                <a:latin typeface="Baskerville Old Face" pitchFamily="18" charset="0"/>
              </a:rPr>
              <a:t>It will function as a means of placing students in secondary schools.</a:t>
            </a:r>
            <a:endParaRPr lang="en-JM" sz="2400" dirty="0">
              <a:latin typeface="Baskerville Old Face" pitchFamily="18" charset="0"/>
            </a:endParaRPr>
          </a:p>
          <a:p>
            <a:endParaRPr lang="en-JM" sz="2100" dirty="0"/>
          </a:p>
        </p:txBody>
      </p:sp>
    </p:spTree>
    <p:extLst>
      <p:ext uri="{BB962C8B-B14F-4D97-AF65-F5344CB8AC3E}">
        <p14:creationId xmlns:p14="http://schemas.microsoft.com/office/powerpoint/2010/main" val="639996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EB41C5C-0F34-4DDA-9D7C-5E717F35F60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601007" y="303591"/>
            <a:ext cx="4301693"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434" name="Picture 2" descr="Related image"/>
          <p:cNvPicPr>
            <a:picLocks noChangeAspect="1" noChangeArrowheads="1"/>
          </p:cNvPicPr>
          <p:nvPr/>
        </p:nvPicPr>
        <p:blipFill>
          <a:blip r:embed="rId3"/>
          <a:srcRect/>
          <a:stretch>
            <a:fillRect/>
          </a:stretch>
        </p:blipFill>
        <p:spPr bwMode="auto">
          <a:xfrm>
            <a:off x="363474" y="2255436"/>
            <a:ext cx="3845052" cy="2191679"/>
          </a:xfrm>
          <a:prstGeom prst="rect">
            <a:avLst/>
          </a:prstGeom>
          <a:noFill/>
        </p:spPr>
      </p:pic>
      <p:sp>
        <p:nvSpPr>
          <p:cNvPr id="2" name="Title 1"/>
          <p:cNvSpPr>
            <a:spLocks noGrp="1"/>
          </p:cNvSpPr>
          <p:nvPr>
            <p:ph type="title"/>
          </p:nvPr>
        </p:nvSpPr>
        <p:spPr>
          <a:xfrm>
            <a:off x="4793878" y="476672"/>
            <a:ext cx="3915950" cy="1344975"/>
          </a:xfrm>
        </p:spPr>
        <p:txBody>
          <a:bodyPr>
            <a:normAutofit/>
          </a:bodyPr>
          <a:lstStyle/>
          <a:p>
            <a:r>
              <a:rPr lang="en-JM" sz="3200" b="1" dirty="0">
                <a:latin typeface="Georgia" pitchFamily="18" charset="0"/>
              </a:rPr>
              <a:t>Why change to a new assessment?</a:t>
            </a:r>
          </a:p>
        </p:txBody>
      </p:sp>
      <p:sp>
        <p:nvSpPr>
          <p:cNvPr id="3" name="Content Placeholder 2"/>
          <p:cNvSpPr>
            <a:spLocks noGrp="1"/>
          </p:cNvSpPr>
          <p:nvPr>
            <p:ph idx="1"/>
          </p:nvPr>
        </p:nvSpPr>
        <p:spPr>
          <a:xfrm>
            <a:off x="4793927" y="1844824"/>
            <a:ext cx="3926617" cy="4049949"/>
          </a:xfrm>
        </p:spPr>
        <p:txBody>
          <a:bodyPr>
            <a:normAutofit/>
          </a:bodyPr>
          <a:lstStyle/>
          <a:p>
            <a:pPr marL="0" indent="0" fontAlgn="auto">
              <a:spcAft>
                <a:spcPts val="0"/>
              </a:spcAft>
              <a:buNone/>
              <a:defRPr/>
            </a:pPr>
            <a:r>
              <a:rPr lang="en-US" sz="2400" dirty="0">
                <a:latin typeface="Baskerville Old Face" pitchFamily="18" charset="0"/>
              </a:rPr>
              <a:t>S</a:t>
            </a:r>
            <a:r>
              <a:rPr lang="en-US" sz="2800" dirty="0">
                <a:latin typeface="Baskerville Old Face" pitchFamily="18" charset="0"/>
              </a:rPr>
              <a:t>ince the </a:t>
            </a:r>
            <a:r>
              <a:rPr lang="en-US" sz="2800" b="1" dirty="0">
                <a:effectLst>
                  <a:outerShdw blurRad="38100" dist="38100" dir="2700000" algn="tl">
                    <a:srgbClr val="000000">
                      <a:alpha val="43137"/>
                    </a:srgbClr>
                  </a:outerShdw>
                </a:effectLst>
                <a:latin typeface="Baskerville Old Face" pitchFamily="18" charset="0"/>
              </a:rPr>
              <a:t>curriculum</a:t>
            </a:r>
            <a:r>
              <a:rPr lang="en-US" sz="2800" dirty="0">
                <a:effectLst>
                  <a:outerShdw blurRad="38100" dist="38100" dir="2700000" algn="tl">
                    <a:srgbClr val="000000">
                      <a:alpha val="43137"/>
                    </a:srgbClr>
                  </a:outerShdw>
                </a:effectLst>
                <a:latin typeface="Baskerville Old Face" pitchFamily="18" charset="0"/>
              </a:rPr>
              <a:t> </a:t>
            </a:r>
            <a:r>
              <a:rPr lang="en-US" sz="2800" b="1" dirty="0">
                <a:effectLst>
                  <a:outerShdw blurRad="38100" dist="38100" dir="2700000" algn="tl">
                    <a:srgbClr val="000000">
                      <a:alpha val="43137"/>
                    </a:srgbClr>
                  </a:outerShdw>
                </a:effectLst>
                <a:latin typeface="Baskerville Old Face" pitchFamily="18" charset="0"/>
              </a:rPr>
              <a:t>has changed </a:t>
            </a:r>
            <a:r>
              <a:rPr lang="en-US" sz="2800" dirty="0">
                <a:latin typeface="Baskerville Old Face" pitchFamily="18" charset="0"/>
              </a:rPr>
              <a:t>to include an </a:t>
            </a:r>
            <a:r>
              <a:rPr lang="en-US" sz="2800" b="1" dirty="0">
                <a:effectLst>
                  <a:outerShdw blurRad="38100" dist="38100" dir="2700000" algn="tl">
                    <a:srgbClr val="000000">
                      <a:alpha val="43137"/>
                    </a:srgbClr>
                  </a:outerShdw>
                </a:effectLst>
                <a:latin typeface="Baskerville Old Face" pitchFamily="18" charset="0"/>
              </a:rPr>
              <a:t>emphasis on skills</a:t>
            </a:r>
            <a:r>
              <a:rPr lang="en-US" sz="2800" dirty="0">
                <a:latin typeface="Baskerville Old Face" pitchFamily="18" charset="0"/>
              </a:rPr>
              <a:t>, the assessment must also change to measure:</a:t>
            </a:r>
          </a:p>
          <a:p>
            <a:pPr marL="182880" indent="-182880">
              <a:defRPr/>
            </a:pPr>
            <a:r>
              <a:rPr lang="en-US" sz="2800" dirty="0">
                <a:latin typeface="Baskerville Old Face" pitchFamily="18" charset="0"/>
              </a:rPr>
              <a:t>students’ knowledge of concepts and </a:t>
            </a:r>
          </a:p>
          <a:p>
            <a:pPr marL="182880" indent="-182880">
              <a:defRPr/>
            </a:pPr>
            <a:r>
              <a:rPr lang="en-US" sz="2800" dirty="0">
                <a:latin typeface="Baskerville Old Face" pitchFamily="18" charset="0"/>
              </a:rPr>
              <a:t>application of the skills</a:t>
            </a:r>
          </a:p>
          <a:p>
            <a:pPr marL="114300" indent="0">
              <a:buNone/>
            </a:pPr>
            <a:endParaRPr lang="en-JM" sz="2400" dirty="0">
              <a:latin typeface="Baskerville Old Face" pitchFamily="18" charset="0"/>
            </a:endParaRPr>
          </a:p>
          <a:p>
            <a:pPr>
              <a:buNone/>
            </a:pPr>
            <a:endParaRPr lang="en-JM" sz="1700" dirty="0"/>
          </a:p>
        </p:txBody>
      </p:sp>
    </p:spTree>
    <p:extLst>
      <p:ext uri="{BB962C8B-B14F-4D97-AF65-F5344CB8AC3E}">
        <p14:creationId xmlns:p14="http://schemas.microsoft.com/office/powerpoint/2010/main" val="851361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9A309A7-1751-4ABE-A3C1-EEC40366AD8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6660" y="0"/>
            <a:ext cx="157734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86550" y="2358913"/>
            <a:ext cx="1605129" cy="2140172"/>
          </a:xfrm>
          <a:prstGeom prst="ellipse">
            <a:avLst/>
          </a:prstGeom>
          <a:solidFill>
            <a:srgbClr val="FFFFFF"/>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749308D2-DC8F-4E7A-B82A-C1F4EB04956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40831" y="2880717"/>
            <a:ext cx="1096566" cy="1096566"/>
          </a:xfrm>
          <a:prstGeom prst="rect">
            <a:avLst/>
          </a:prstGeom>
        </p:spPr>
      </p:pic>
      <p:sp>
        <p:nvSpPr>
          <p:cNvPr id="2" name="Title 1"/>
          <p:cNvSpPr>
            <a:spLocks noGrp="1"/>
          </p:cNvSpPr>
          <p:nvPr>
            <p:ph type="title"/>
          </p:nvPr>
        </p:nvSpPr>
        <p:spPr>
          <a:xfrm>
            <a:off x="323528" y="188640"/>
            <a:ext cx="6617303" cy="1325563"/>
          </a:xfrm>
        </p:spPr>
        <p:txBody>
          <a:bodyPr>
            <a:normAutofit/>
          </a:bodyPr>
          <a:lstStyle/>
          <a:p>
            <a:pPr>
              <a:lnSpc>
                <a:spcPct val="90000"/>
              </a:lnSpc>
            </a:pPr>
            <a:r>
              <a:rPr lang="en-US" sz="2800" b="1" dirty="0">
                <a:latin typeface="Georgia" pitchFamily="18" charset="0"/>
              </a:rPr>
              <a:t>What are the benefits of this new approach to assessment?</a:t>
            </a:r>
          </a:p>
        </p:txBody>
      </p:sp>
      <p:sp>
        <p:nvSpPr>
          <p:cNvPr id="3" name="Content Placeholder 2"/>
          <p:cNvSpPr>
            <a:spLocks noGrp="1"/>
          </p:cNvSpPr>
          <p:nvPr>
            <p:ph idx="1"/>
          </p:nvPr>
        </p:nvSpPr>
        <p:spPr>
          <a:xfrm>
            <a:off x="251520" y="1700808"/>
            <a:ext cx="6320729" cy="4939867"/>
          </a:xfrm>
        </p:spPr>
        <p:txBody>
          <a:bodyPr anchor="ctr">
            <a:normAutofit fontScale="92500" lnSpcReduction="10000"/>
          </a:bodyPr>
          <a:lstStyle/>
          <a:p>
            <a:pPr lvl="0">
              <a:lnSpc>
                <a:spcPct val="90000"/>
              </a:lnSpc>
              <a:buFont typeface="Wingdings" panose="05000000000000000000" pitchFamily="2" charset="2"/>
              <a:buChar char="§"/>
            </a:pPr>
            <a:r>
              <a:rPr lang="en-US" sz="3000" dirty="0">
                <a:latin typeface="Baskerville Old Face" pitchFamily="18" charset="0"/>
              </a:rPr>
              <a:t>More accurate claims will be made about what students know and can do with this knowledge</a:t>
            </a:r>
          </a:p>
          <a:p>
            <a:pPr lvl="0">
              <a:lnSpc>
                <a:spcPct val="90000"/>
              </a:lnSpc>
              <a:buFont typeface="Wingdings" panose="05000000000000000000" pitchFamily="2" charset="2"/>
              <a:buChar char="§"/>
            </a:pPr>
            <a:endParaRPr lang="en-JM" sz="3000" dirty="0">
              <a:latin typeface="Baskerville Old Face" pitchFamily="18" charset="0"/>
            </a:endParaRPr>
          </a:p>
          <a:p>
            <a:pPr lvl="0">
              <a:lnSpc>
                <a:spcPct val="90000"/>
              </a:lnSpc>
              <a:buFont typeface="Wingdings" panose="05000000000000000000" pitchFamily="2" charset="2"/>
              <a:buChar char="§"/>
            </a:pPr>
            <a:r>
              <a:rPr lang="en-US" sz="3000" dirty="0">
                <a:latin typeface="Baskerville Old Face" pitchFamily="18" charset="0"/>
              </a:rPr>
              <a:t>Students’ achievement of the curriculum and their progress will be monitored more regularly</a:t>
            </a:r>
          </a:p>
          <a:p>
            <a:pPr lvl="0">
              <a:lnSpc>
                <a:spcPct val="90000"/>
              </a:lnSpc>
              <a:buFont typeface="Wingdings" panose="05000000000000000000" pitchFamily="2" charset="2"/>
              <a:buChar char="§"/>
            </a:pPr>
            <a:endParaRPr lang="en-US" sz="3000" dirty="0">
              <a:latin typeface="Baskerville Old Face" pitchFamily="18" charset="0"/>
            </a:endParaRPr>
          </a:p>
          <a:p>
            <a:pPr lvl="0">
              <a:lnSpc>
                <a:spcPct val="90000"/>
              </a:lnSpc>
              <a:buFont typeface="Wingdings" panose="05000000000000000000" pitchFamily="2" charset="2"/>
              <a:buChar char="§"/>
            </a:pPr>
            <a:r>
              <a:rPr lang="en-US" sz="3000" dirty="0">
                <a:latin typeface="Baskerville Old Face" pitchFamily="18" charset="0"/>
              </a:rPr>
              <a:t>More opportunities will be provided for teachers to identify students’ strengths and weaknesses and therefore plan lessons to meet the specific needs of students</a:t>
            </a:r>
          </a:p>
          <a:p>
            <a:pPr marL="0" lvl="0" indent="0">
              <a:lnSpc>
                <a:spcPct val="90000"/>
              </a:lnSpc>
              <a:buNone/>
            </a:pPr>
            <a:endParaRPr lang="en-JM" sz="2400" dirty="0">
              <a:latin typeface="Baskerville Old Face" pitchFamily="18" charset="0"/>
            </a:endParaRPr>
          </a:p>
        </p:txBody>
      </p:sp>
    </p:spTree>
    <p:extLst>
      <p:ext uri="{BB962C8B-B14F-4D97-AF65-F5344CB8AC3E}">
        <p14:creationId xmlns:p14="http://schemas.microsoft.com/office/powerpoint/2010/main" val="3872892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28650" y="365125"/>
            <a:ext cx="7886700" cy="1325563"/>
          </a:xfrm>
        </p:spPr>
        <p:txBody>
          <a:bodyPr>
            <a:normAutofit/>
          </a:bodyPr>
          <a:lstStyle/>
          <a:p>
            <a:pPr>
              <a:lnSpc>
                <a:spcPct val="90000"/>
              </a:lnSpc>
            </a:pPr>
            <a:r>
              <a:rPr lang="en-US" sz="3200" b="1" dirty="0">
                <a:latin typeface="Georgia" pitchFamily="18" charset="0"/>
              </a:rPr>
              <a:t>What are the Components of PEP</a:t>
            </a:r>
          </a:p>
        </p:txBody>
      </p:sp>
      <p:graphicFrame>
        <p:nvGraphicFramePr>
          <p:cNvPr id="6" name="Content Placeholder 9"/>
          <p:cNvGraphicFramePr>
            <a:graphicFrameLocks/>
          </p:cNvGraphicFramePr>
          <p:nvPr>
            <p:extLst>
              <p:ext uri="{D42A27DB-BD31-4B8C-83A1-F6EECF244321}">
                <p14:modId xmlns:p14="http://schemas.microsoft.com/office/powerpoint/2010/main" val="1294026414"/>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052537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style>
          <a:lnRef idx="1">
            <a:schemeClr val="accent2"/>
          </a:lnRef>
          <a:fillRef idx="2">
            <a:schemeClr val="accent2"/>
          </a:fillRef>
          <a:effectRef idx="1">
            <a:schemeClr val="accent2"/>
          </a:effectRef>
          <a:fontRef idx="minor">
            <a:schemeClr val="dk1"/>
          </a:fontRef>
        </p:style>
        <p:txBody>
          <a:bodyPr anchor="t">
            <a:noAutofit/>
          </a:bodyPr>
          <a:lstStyle/>
          <a:p>
            <a:pPr lvl="0"/>
            <a:r>
              <a:rPr lang="en-029" sz="3600" b="1" dirty="0">
                <a:solidFill>
                  <a:schemeClr val="tx1"/>
                </a:solidFill>
                <a:latin typeface="Georgia" pitchFamily="18" charset="0"/>
              </a:rPr>
              <a:t>Curriculum Based Test</a:t>
            </a:r>
            <a:br>
              <a:rPr lang="en-029" sz="3600" b="1" dirty="0">
                <a:solidFill>
                  <a:schemeClr val="tx1"/>
                </a:solidFill>
                <a:latin typeface="Georgia" pitchFamily="18" charset="0"/>
              </a:rPr>
            </a:br>
            <a:endParaRPr lang="en-JM" sz="3600" dirty="0">
              <a:latin typeface="Georgia" pitchFamily="18" charset="0"/>
            </a:endParaRPr>
          </a:p>
        </p:txBody>
      </p:sp>
      <p:sp>
        <p:nvSpPr>
          <p:cNvPr id="3" name="Content Placeholder 2"/>
          <p:cNvSpPr>
            <a:spLocks noGrp="1"/>
          </p:cNvSpPr>
          <p:nvPr>
            <p:ph idx="1"/>
          </p:nvPr>
        </p:nvSpPr>
        <p:spPr/>
        <p:txBody>
          <a:bodyPr/>
          <a:lstStyle/>
          <a:p>
            <a:r>
              <a:rPr lang="en-JM" sz="2800" dirty="0">
                <a:latin typeface="Baskerville Old Face" pitchFamily="18" charset="0"/>
              </a:rPr>
              <a:t>Subjects to be assessed are Mathematics, Language Arts, Science and Social Studies.</a:t>
            </a:r>
          </a:p>
          <a:p>
            <a:pPr marL="0" indent="0">
              <a:buNone/>
            </a:pPr>
            <a:endParaRPr lang="en-JM" sz="2800" dirty="0">
              <a:latin typeface="Baskerville Old Face" pitchFamily="18" charset="0"/>
            </a:endParaRPr>
          </a:p>
          <a:p>
            <a:r>
              <a:rPr lang="en-JM" sz="2800" dirty="0">
                <a:latin typeface="Baskerville Old Face" pitchFamily="18" charset="0"/>
              </a:rPr>
              <a:t>Will sample content in the grade 6 curriculum </a:t>
            </a:r>
            <a:r>
              <a:rPr lang="en-JM" sz="2800" b="1" dirty="0">
                <a:latin typeface="Baskerville Old Face" pitchFamily="18" charset="0"/>
              </a:rPr>
              <a:t>ONLY</a:t>
            </a:r>
          </a:p>
          <a:p>
            <a:pPr marL="0" indent="0">
              <a:buNone/>
            </a:pPr>
            <a:endParaRPr lang="en-JM" sz="2800" b="1" dirty="0">
              <a:latin typeface="Baskerville Old Face" pitchFamily="18" charset="0"/>
            </a:endParaRPr>
          </a:p>
          <a:p>
            <a:pPr lvl="0"/>
            <a:r>
              <a:rPr lang="en-JM" sz="2800" dirty="0">
                <a:latin typeface="Baskerville Old Face" pitchFamily="18" charset="0"/>
              </a:rPr>
              <a:t>Will consist of multiple choice items along with other item types.</a:t>
            </a:r>
          </a:p>
          <a:p>
            <a:endParaRPr lang="en-JM" b="1" dirty="0"/>
          </a:p>
          <a:p>
            <a:pPr marL="0" indent="0">
              <a:buNone/>
            </a:pPr>
            <a:endParaRPr lang="en-JM" b="1" dirty="0"/>
          </a:p>
        </p:txBody>
      </p:sp>
    </p:spTree>
    <p:extLst>
      <p:ext uri="{BB962C8B-B14F-4D97-AF65-F5344CB8AC3E}">
        <p14:creationId xmlns:p14="http://schemas.microsoft.com/office/powerpoint/2010/main" val="1184698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style>
          <a:lnRef idx="1">
            <a:schemeClr val="accent3"/>
          </a:lnRef>
          <a:fillRef idx="2">
            <a:schemeClr val="accent3"/>
          </a:fillRef>
          <a:effectRef idx="1">
            <a:schemeClr val="accent3"/>
          </a:effectRef>
          <a:fontRef idx="minor">
            <a:schemeClr val="dk1"/>
          </a:fontRef>
        </p:style>
        <p:txBody>
          <a:bodyPr anchor="t">
            <a:noAutofit/>
          </a:bodyPr>
          <a:lstStyle/>
          <a:p>
            <a:pPr lvl="0"/>
            <a:r>
              <a:rPr lang="en-029" sz="3600" b="1" dirty="0">
                <a:latin typeface="Georgia" pitchFamily="18" charset="0"/>
              </a:rPr>
              <a:t>Ability Test</a:t>
            </a:r>
            <a:br>
              <a:rPr lang="en-029" sz="3600" b="1" dirty="0">
                <a:latin typeface="Georgia" pitchFamily="18" charset="0"/>
              </a:rPr>
            </a:br>
            <a:endParaRPr lang="en-JM" sz="3600" dirty="0">
              <a:latin typeface="Georgia" pitchFamily="18" charset="0"/>
            </a:endParaRPr>
          </a:p>
        </p:txBody>
      </p:sp>
      <p:sp>
        <p:nvSpPr>
          <p:cNvPr id="3" name="Content Placeholder 2"/>
          <p:cNvSpPr>
            <a:spLocks noGrp="1"/>
          </p:cNvSpPr>
          <p:nvPr>
            <p:ph idx="1"/>
          </p:nvPr>
        </p:nvSpPr>
        <p:spPr/>
        <p:txBody>
          <a:bodyPr>
            <a:normAutofit lnSpcReduction="10000"/>
          </a:bodyPr>
          <a:lstStyle/>
          <a:p>
            <a:pPr lvl="0"/>
            <a:r>
              <a:rPr lang="en-JM" sz="2800" dirty="0">
                <a:latin typeface="Baskerville Old Face" pitchFamily="18" charset="0"/>
              </a:rPr>
              <a:t>Will assess students’ aptitude in areas of numeracy, verbal and non-verbal abilities, and abstract thinking abilities.</a:t>
            </a:r>
          </a:p>
          <a:p>
            <a:pPr marL="0" indent="0">
              <a:buNone/>
            </a:pPr>
            <a:endParaRPr lang="en-JM" sz="2800" dirty="0">
              <a:latin typeface="Baskerville Old Face" pitchFamily="18" charset="0"/>
            </a:endParaRPr>
          </a:p>
          <a:p>
            <a:r>
              <a:rPr lang="en-JM" sz="2800" dirty="0">
                <a:latin typeface="Baskerville Old Face" pitchFamily="18" charset="0"/>
              </a:rPr>
              <a:t>Requires students to read analytically and demonstrate quantitative reasoning skills.</a:t>
            </a:r>
          </a:p>
          <a:p>
            <a:pPr marL="0" indent="0">
              <a:buNone/>
            </a:pPr>
            <a:endParaRPr lang="en-JM" sz="2800" dirty="0">
              <a:latin typeface="Baskerville Old Face" pitchFamily="18" charset="0"/>
            </a:endParaRPr>
          </a:p>
          <a:p>
            <a:r>
              <a:rPr lang="en-JM" sz="2800" b="1" dirty="0">
                <a:latin typeface="Baskerville Old Face" pitchFamily="18" charset="0"/>
              </a:rPr>
              <a:t>NOT</a:t>
            </a:r>
            <a:r>
              <a:rPr lang="en-JM" sz="2800" dirty="0">
                <a:latin typeface="Baskerville Old Face" pitchFamily="18" charset="0"/>
              </a:rPr>
              <a:t> based on curriculum</a:t>
            </a:r>
          </a:p>
          <a:p>
            <a:endParaRPr lang="en-JM" sz="2800" dirty="0">
              <a:latin typeface="Baskerville Old Face" pitchFamily="18" charset="0"/>
            </a:endParaRPr>
          </a:p>
          <a:p>
            <a:r>
              <a:rPr lang="en-JM" sz="2800" dirty="0">
                <a:latin typeface="Baskerville Old Face" pitchFamily="18" charset="0"/>
              </a:rPr>
              <a:t>Will be administered in Grade 6</a:t>
            </a:r>
          </a:p>
        </p:txBody>
      </p:sp>
    </p:spTree>
    <p:extLst>
      <p:ext uri="{BB962C8B-B14F-4D97-AF65-F5344CB8AC3E}">
        <p14:creationId xmlns:p14="http://schemas.microsoft.com/office/powerpoint/2010/main" val="3516314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style>
          <a:lnRef idx="1">
            <a:schemeClr val="accent4"/>
          </a:lnRef>
          <a:fillRef idx="2">
            <a:schemeClr val="accent4"/>
          </a:fillRef>
          <a:effectRef idx="1">
            <a:schemeClr val="accent4"/>
          </a:effectRef>
          <a:fontRef idx="minor">
            <a:schemeClr val="dk1"/>
          </a:fontRef>
        </p:style>
        <p:txBody>
          <a:bodyPr anchor="t">
            <a:noAutofit/>
          </a:bodyPr>
          <a:lstStyle/>
          <a:p>
            <a:pPr lvl="0"/>
            <a:r>
              <a:rPr lang="en-029" sz="3600" b="1" dirty="0">
                <a:solidFill>
                  <a:schemeClr val="tx1"/>
                </a:solidFill>
                <a:latin typeface="Georgia" pitchFamily="18" charset="0"/>
              </a:rPr>
              <a:t>Performance Task</a:t>
            </a:r>
            <a:br>
              <a:rPr lang="en-029" sz="3600" b="1" dirty="0">
                <a:solidFill>
                  <a:schemeClr val="tx1"/>
                </a:solidFill>
                <a:latin typeface="Georgia" pitchFamily="18" charset="0"/>
              </a:rPr>
            </a:br>
            <a:endParaRPr lang="en-JM" sz="3600" dirty="0">
              <a:solidFill>
                <a:schemeClr val="tx1"/>
              </a:solidFill>
              <a:latin typeface="Georgia" pitchFamily="18" charset="0"/>
            </a:endParaRPr>
          </a:p>
        </p:txBody>
      </p:sp>
      <p:sp>
        <p:nvSpPr>
          <p:cNvPr id="3" name="Content Placeholder 2"/>
          <p:cNvSpPr>
            <a:spLocks noGrp="1"/>
          </p:cNvSpPr>
          <p:nvPr>
            <p:ph idx="1"/>
          </p:nvPr>
        </p:nvSpPr>
        <p:spPr>
          <a:xfrm>
            <a:off x="457200" y="1600200"/>
            <a:ext cx="8305800" cy="4953000"/>
          </a:xfrm>
        </p:spPr>
        <p:txBody>
          <a:bodyPr>
            <a:normAutofit/>
          </a:bodyPr>
          <a:lstStyle/>
          <a:p>
            <a:r>
              <a:rPr lang="en-JM" sz="2800" dirty="0">
                <a:latin typeface="Georgia" pitchFamily="18" charset="0"/>
              </a:rPr>
              <a:t>A </a:t>
            </a:r>
            <a:r>
              <a:rPr lang="en-JM" sz="2800" b="1" dirty="0">
                <a:latin typeface="Georgia" pitchFamily="18" charset="0"/>
              </a:rPr>
              <a:t>performance task</a:t>
            </a:r>
            <a:r>
              <a:rPr lang="en-JM" sz="2800" dirty="0">
                <a:latin typeface="Georgia" pitchFamily="18" charset="0"/>
              </a:rPr>
              <a:t> is an activity or assessment that asks students to perform to demonstrate their knowledge, understanding and proficiency</a:t>
            </a:r>
          </a:p>
          <a:p>
            <a:endParaRPr lang="en-JM" sz="2800" dirty="0">
              <a:latin typeface="Georgia" pitchFamily="18" charset="0"/>
            </a:endParaRPr>
          </a:p>
          <a:p>
            <a:r>
              <a:rPr lang="en-JM" sz="2800" dirty="0">
                <a:latin typeface="Georgia" pitchFamily="18" charset="0"/>
              </a:rPr>
              <a:t>Performance Tasks  use real world scenarios</a:t>
            </a:r>
          </a:p>
          <a:p>
            <a:pPr>
              <a:buNone/>
            </a:pPr>
            <a:endParaRPr lang="en-JM" sz="2800" dirty="0">
              <a:latin typeface="Georgia" pitchFamily="18" charset="0"/>
            </a:endParaRPr>
          </a:p>
          <a:p>
            <a:r>
              <a:rPr lang="en-JM" sz="2800" dirty="0">
                <a:latin typeface="Georgia" pitchFamily="18" charset="0"/>
              </a:rPr>
              <a:t>It will require students to apply a variety of skills to complete the task; not just recall of information</a:t>
            </a:r>
          </a:p>
          <a:p>
            <a:endParaRPr lang="en-JM" sz="2800" dirty="0">
              <a:latin typeface="Georgia" pitchFamily="18" charset="0"/>
            </a:endParaRPr>
          </a:p>
        </p:txBody>
      </p:sp>
    </p:spTree>
    <p:extLst>
      <p:ext uri="{BB962C8B-B14F-4D97-AF65-F5344CB8AC3E}">
        <p14:creationId xmlns:p14="http://schemas.microsoft.com/office/powerpoint/2010/main" val="2454978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7890" name="Picture 2" descr="Image result for jamaican children"/>
          <p:cNvPicPr>
            <a:picLocks noChangeAspect="1" noChangeArrowheads="1"/>
          </p:cNvPicPr>
          <p:nvPr/>
        </p:nvPicPr>
        <p:blipFill rotWithShape="1">
          <a:blip r:embed="rId3">
            <a:extLst/>
          </a:blip>
          <a:srcRect r="63968"/>
          <a:stretch/>
        </p:blipFill>
        <p:spPr bwMode="auto">
          <a:xfrm>
            <a:off x="4567959" y="10"/>
            <a:ext cx="4576040" cy="6857990"/>
          </a:xfrm>
          <a:prstGeom prst="rect">
            <a:avLst/>
          </a:prstGeom>
          <a:noFill/>
          <a:effectLst/>
        </p:spPr>
      </p:pic>
      <p:sp>
        <p:nvSpPr>
          <p:cNvPr id="2" name="Title 1">
            <a:extLst>
              <a:ext uri="{FF2B5EF4-FFF2-40B4-BE49-F238E27FC236}">
                <a16:creationId xmlns:a16="http://schemas.microsoft.com/office/drawing/2014/main" id="{1EC8DC57-7B90-427D-AFE8-19AC3C51735D}"/>
              </a:ext>
            </a:extLst>
          </p:cNvPr>
          <p:cNvSpPr>
            <a:spLocks noGrp="1"/>
          </p:cNvSpPr>
          <p:nvPr>
            <p:ph type="title"/>
          </p:nvPr>
        </p:nvSpPr>
        <p:spPr>
          <a:xfrm>
            <a:off x="323528" y="44624"/>
            <a:ext cx="3845274" cy="1071542"/>
          </a:xfrm>
        </p:spPr>
        <p:txBody>
          <a:bodyPr>
            <a:normAutofit/>
          </a:bodyPr>
          <a:lstStyle/>
          <a:p>
            <a:r>
              <a:rPr lang="en-GB" b="1" dirty="0">
                <a:latin typeface="Georgia" pitchFamily="18" charset="0"/>
              </a:rPr>
              <a:t>The Vision</a:t>
            </a:r>
            <a:endParaRPr lang="en-029" b="1" dirty="0">
              <a:latin typeface="Georgia" pitchFamily="18" charset="0"/>
            </a:endParaRPr>
          </a:p>
        </p:txBody>
      </p:sp>
      <p:sp>
        <p:nvSpPr>
          <p:cNvPr id="3" name="Content Placeholder 2">
            <a:extLst>
              <a:ext uri="{FF2B5EF4-FFF2-40B4-BE49-F238E27FC236}">
                <a16:creationId xmlns:a16="http://schemas.microsoft.com/office/drawing/2014/main" id="{FEAAC3AC-3A96-413D-A909-67046D1EF849}"/>
              </a:ext>
            </a:extLst>
          </p:cNvPr>
          <p:cNvSpPr>
            <a:spLocks noGrp="1"/>
          </p:cNvSpPr>
          <p:nvPr>
            <p:ph idx="1"/>
          </p:nvPr>
        </p:nvSpPr>
        <p:spPr>
          <a:xfrm>
            <a:off x="323528" y="1260182"/>
            <a:ext cx="4008441" cy="5265162"/>
          </a:xfrm>
        </p:spPr>
        <p:txBody>
          <a:bodyPr>
            <a:noAutofit/>
          </a:bodyPr>
          <a:lstStyle/>
          <a:p>
            <a:r>
              <a:rPr lang="en-029" sz="2400" dirty="0">
                <a:latin typeface="Baskerville Old Face" pitchFamily="18" charset="0"/>
              </a:rPr>
              <a:t>Things and times have changed…….</a:t>
            </a:r>
          </a:p>
          <a:p>
            <a:pPr>
              <a:buNone/>
            </a:pPr>
            <a:endParaRPr lang="en-029" sz="2400" dirty="0">
              <a:latin typeface="Baskerville Old Face" pitchFamily="18" charset="0"/>
            </a:endParaRPr>
          </a:p>
          <a:p>
            <a:r>
              <a:rPr lang="en-029" sz="2400" dirty="0">
                <a:latin typeface="Baskerville Old Face" pitchFamily="18" charset="0"/>
              </a:rPr>
              <a:t>Our </a:t>
            </a:r>
            <a:r>
              <a:rPr lang="en-US" sz="2400" dirty="0">
                <a:latin typeface="Baskerville Old Face" pitchFamily="18" charset="0"/>
              </a:rPr>
              <a:t>young people</a:t>
            </a:r>
            <a:r>
              <a:rPr lang="en-029" sz="2400" dirty="0">
                <a:latin typeface="Baskerville Old Face" pitchFamily="18" charset="0"/>
              </a:rPr>
              <a:t> need to be well prepared </a:t>
            </a:r>
            <a:r>
              <a:rPr lang="en-US" sz="2400" dirty="0">
                <a:latin typeface="Baskerville Old Face" pitchFamily="18" charset="0"/>
              </a:rPr>
              <a:t>for the challenges and opportunities</a:t>
            </a:r>
            <a:r>
              <a:rPr lang="en-029" sz="2400" dirty="0">
                <a:latin typeface="Baskerville Old Face" pitchFamily="18" charset="0"/>
              </a:rPr>
              <a:t> in these times and those they will meet in their adulthood.</a:t>
            </a:r>
          </a:p>
          <a:p>
            <a:endParaRPr lang="en-029" sz="2400" dirty="0">
              <a:latin typeface="Baskerville Old Face" pitchFamily="18" charset="0"/>
            </a:endParaRPr>
          </a:p>
          <a:p>
            <a:pPr marL="182880" indent="-182880" fontAlgn="auto">
              <a:spcAft>
                <a:spcPts val="0"/>
              </a:spcAft>
              <a:defRPr/>
            </a:pPr>
            <a:r>
              <a:rPr lang="en-029" sz="2400" dirty="0">
                <a:latin typeface="Baskerville Old Face" pitchFamily="18" charset="0"/>
              </a:rPr>
              <a:t>The curriculum has </a:t>
            </a:r>
            <a:r>
              <a:rPr lang="en-029" sz="2400" b="1" dirty="0">
                <a:effectLst>
                  <a:outerShdw blurRad="38100" dist="38100" dir="2700000" algn="tl">
                    <a:srgbClr val="000000">
                      <a:alpha val="43137"/>
                    </a:srgbClr>
                  </a:outerShdw>
                </a:effectLst>
                <a:latin typeface="Baskerville Old Face" pitchFamily="18" charset="0"/>
              </a:rPr>
              <a:t>changed</a:t>
            </a:r>
            <a:r>
              <a:rPr lang="en-029" sz="2400" dirty="0">
                <a:latin typeface="Baskerville Old Face" pitchFamily="18" charset="0"/>
              </a:rPr>
              <a:t> to reflect </a:t>
            </a:r>
            <a:r>
              <a:rPr lang="en-US" sz="2400" dirty="0">
                <a:latin typeface="Baskerville Old Face" pitchFamily="18" charset="0"/>
              </a:rPr>
              <a:t>a </a:t>
            </a:r>
            <a:r>
              <a:rPr lang="en-US" sz="2400" b="1" dirty="0">
                <a:effectLst>
                  <a:outerShdw blurRad="38100" dist="38100" dir="2700000" algn="tl">
                    <a:srgbClr val="000000">
                      <a:alpha val="43137"/>
                    </a:srgbClr>
                  </a:outerShdw>
                </a:effectLst>
                <a:latin typeface="Baskerville Old Face" pitchFamily="18" charset="0"/>
              </a:rPr>
              <a:t>greater focus </a:t>
            </a:r>
            <a:r>
              <a:rPr lang="en-US" sz="2400" dirty="0">
                <a:latin typeface="Baskerville Old Face" pitchFamily="18" charset="0"/>
              </a:rPr>
              <a:t>on concepts, </a:t>
            </a:r>
            <a:r>
              <a:rPr lang="en-US" sz="2400" b="1" dirty="0">
                <a:effectLst>
                  <a:outerShdw blurRad="38100" dist="38100" dir="2700000" algn="tl">
                    <a:srgbClr val="000000">
                      <a:alpha val="43137"/>
                    </a:srgbClr>
                  </a:outerShdw>
                </a:effectLst>
                <a:latin typeface="Baskerville Old Face" pitchFamily="18" charset="0"/>
              </a:rPr>
              <a:t>skills and competencies</a:t>
            </a:r>
            <a:r>
              <a:rPr lang="en-US" sz="2400" dirty="0">
                <a:latin typeface="Baskerville Old Face" pitchFamily="18" charset="0"/>
              </a:rPr>
              <a:t>.</a:t>
            </a:r>
          </a:p>
          <a:p>
            <a:pPr marL="182880" indent="-182880" fontAlgn="auto">
              <a:spcAft>
                <a:spcPts val="0"/>
              </a:spcAft>
              <a:defRPr/>
            </a:pPr>
            <a:endParaRPr lang="en-US" sz="2400" dirty="0"/>
          </a:p>
          <a:p>
            <a:pPr marL="182880" indent="-182880" fontAlgn="auto">
              <a:spcAft>
                <a:spcPts val="0"/>
              </a:spcAft>
              <a:buNone/>
              <a:defRPr/>
            </a:pPr>
            <a:endParaRPr lang="en-US" sz="2400" dirty="0"/>
          </a:p>
          <a:p>
            <a:pPr marL="0" indent="0" fontAlgn="auto">
              <a:spcAft>
                <a:spcPts val="0"/>
              </a:spcAft>
              <a:buNone/>
              <a:defRPr/>
            </a:pPr>
            <a:endParaRPr lang="en-US" sz="2400" dirty="0"/>
          </a:p>
        </p:txBody>
      </p:sp>
    </p:spTree>
    <p:extLst>
      <p:ext uri="{BB962C8B-B14F-4D97-AF65-F5344CB8AC3E}">
        <p14:creationId xmlns:p14="http://schemas.microsoft.com/office/powerpoint/2010/main" val="709801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792162"/>
          </a:xfrm>
        </p:spPr>
        <p:style>
          <a:lnRef idx="1">
            <a:schemeClr val="accent4"/>
          </a:lnRef>
          <a:fillRef idx="2">
            <a:schemeClr val="accent4"/>
          </a:fillRef>
          <a:effectRef idx="1">
            <a:schemeClr val="accent4"/>
          </a:effectRef>
          <a:fontRef idx="minor">
            <a:schemeClr val="dk1"/>
          </a:fontRef>
        </p:style>
        <p:txBody>
          <a:bodyPr anchor="t">
            <a:noAutofit/>
          </a:bodyPr>
          <a:lstStyle/>
          <a:p>
            <a:pPr lvl="0"/>
            <a:r>
              <a:rPr lang="en-029" sz="3600" b="1" dirty="0">
                <a:solidFill>
                  <a:schemeClr val="tx1"/>
                </a:solidFill>
                <a:latin typeface="Georgia" pitchFamily="18" charset="0"/>
              </a:rPr>
              <a:t>Performance Task</a:t>
            </a:r>
            <a:br>
              <a:rPr lang="en-029" sz="3600" b="1" dirty="0">
                <a:solidFill>
                  <a:schemeClr val="tx1"/>
                </a:solidFill>
                <a:latin typeface="Georgia" pitchFamily="18" charset="0"/>
              </a:rPr>
            </a:br>
            <a:endParaRPr lang="en-JM" sz="3600" dirty="0">
              <a:solidFill>
                <a:schemeClr val="tx1"/>
              </a:solidFill>
              <a:latin typeface="Georgia" pitchFamily="18" charset="0"/>
            </a:endParaRPr>
          </a:p>
        </p:txBody>
      </p:sp>
      <p:sp>
        <p:nvSpPr>
          <p:cNvPr id="3" name="Content Placeholder 2"/>
          <p:cNvSpPr>
            <a:spLocks noGrp="1"/>
          </p:cNvSpPr>
          <p:nvPr>
            <p:ph idx="1"/>
          </p:nvPr>
        </p:nvSpPr>
        <p:spPr>
          <a:xfrm>
            <a:off x="228600" y="1142984"/>
            <a:ext cx="8701118" cy="5500726"/>
          </a:xfrm>
        </p:spPr>
        <p:txBody>
          <a:bodyPr>
            <a:normAutofit fontScale="85000" lnSpcReduction="20000"/>
          </a:bodyPr>
          <a:lstStyle/>
          <a:p>
            <a:pPr marL="0" indent="0">
              <a:buNone/>
            </a:pPr>
            <a:endParaRPr lang="en-JM" sz="2800" dirty="0">
              <a:latin typeface="Georgia" pitchFamily="18" charset="0"/>
            </a:endParaRPr>
          </a:p>
          <a:p>
            <a:r>
              <a:rPr lang="en-JM" sz="2800" dirty="0">
                <a:latin typeface="Georgia" pitchFamily="18" charset="0"/>
              </a:rPr>
              <a:t>Will be curriculum based and assess students’ grasp of content coming from Mathematics, Science, Language Arts, and Social Students</a:t>
            </a:r>
          </a:p>
          <a:p>
            <a:pPr>
              <a:buNone/>
            </a:pPr>
            <a:endParaRPr lang="en-JM" sz="2800" dirty="0">
              <a:latin typeface="Georgia" pitchFamily="18" charset="0"/>
            </a:endParaRPr>
          </a:p>
          <a:p>
            <a:r>
              <a:rPr lang="en-JM" sz="2800" dirty="0">
                <a:latin typeface="Georgia" pitchFamily="18" charset="0"/>
              </a:rPr>
              <a:t>Performance Tasks will be prepared by the </a:t>
            </a:r>
            <a:r>
              <a:rPr lang="en-JM" sz="2800" dirty="0" err="1">
                <a:latin typeface="Georgia" pitchFamily="18" charset="0"/>
              </a:rPr>
              <a:t>MoEYI</a:t>
            </a:r>
            <a:r>
              <a:rPr lang="en-JM" sz="2800" dirty="0">
                <a:latin typeface="Georgia" pitchFamily="18" charset="0"/>
              </a:rPr>
              <a:t> and sent to schools</a:t>
            </a:r>
          </a:p>
          <a:p>
            <a:endParaRPr lang="en-JM" sz="2800" dirty="0">
              <a:latin typeface="Georgia" pitchFamily="18" charset="0"/>
            </a:endParaRPr>
          </a:p>
          <a:p>
            <a:r>
              <a:rPr lang="en-JM" sz="2800" dirty="0">
                <a:latin typeface="Georgia" pitchFamily="18" charset="0"/>
              </a:rPr>
              <a:t>It will be administered once in grade 4, once in grade 5 and once in grade 6.</a:t>
            </a:r>
          </a:p>
          <a:p>
            <a:endParaRPr lang="en-JM" sz="2800" dirty="0">
              <a:latin typeface="Georgia" pitchFamily="18" charset="0"/>
            </a:endParaRPr>
          </a:p>
          <a:p>
            <a:r>
              <a:rPr lang="en-JM" sz="2800" dirty="0">
                <a:latin typeface="Georgia" pitchFamily="18" charset="0"/>
              </a:rPr>
              <a:t>It will be administered by the teacher within the student’s classroom. Students should be more comfortable as they will do their Performance Tasks in a familiar space and it will be administered by a familiar face.</a:t>
            </a:r>
          </a:p>
          <a:p>
            <a:endParaRPr lang="en-JM" dirty="0"/>
          </a:p>
        </p:txBody>
      </p:sp>
    </p:spTree>
    <p:extLst>
      <p:ext uri="{BB962C8B-B14F-4D97-AF65-F5344CB8AC3E}">
        <p14:creationId xmlns:p14="http://schemas.microsoft.com/office/powerpoint/2010/main" val="3130625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792162"/>
          </a:xfrm>
        </p:spPr>
        <p:style>
          <a:lnRef idx="1">
            <a:schemeClr val="accent4"/>
          </a:lnRef>
          <a:fillRef idx="2">
            <a:schemeClr val="accent4"/>
          </a:fillRef>
          <a:effectRef idx="1">
            <a:schemeClr val="accent4"/>
          </a:effectRef>
          <a:fontRef idx="minor">
            <a:schemeClr val="dk1"/>
          </a:fontRef>
        </p:style>
        <p:txBody>
          <a:bodyPr anchor="t">
            <a:noAutofit/>
          </a:bodyPr>
          <a:lstStyle/>
          <a:p>
            <a:pPr lvl="0"/>
            <a:r>
              <a:rPr lang="en-029" sz="3600" b="1" dirty="0">
                <a:solidFill>
                  <a:schemeClr val="tx1"/>
                </a:solidFill>
                <a:latin typeface="Georgia" pitchFamily="18" charset="0"/>
              </a:rPr>
              <a:t>Performance Task</a:t>
            </a:r>
            <a:br>
              <a:rPr lang="en-029" sz="3600" b="1" dirty="0">
                <a:solidFill>
                  <a:schemeClr val="tx1"/>
                </a:solidFill>
                <a:latin typeface="Georgia" pitchFamily="18" charset="0"/>
              </a:rPr>
            </a:br>
            <a:endParaRPr lang="en-JM" sz="3600" dirty="0">
              <a:solidFill>
                <a:schemeClr val="tx1"/>
              </a:solidFill>
              <a:latin typeface="Georgia" pitchFamily="18" charset="0"/>
            </a:endParaRPr>
          </a:p>
        </p:txBody>
      </p:sp>
      <p:graphicFrame>
        <p:nvGraphicFramePr>
          <p:cNvPr id="5" name="Content Placeholder 3"/>
          <p:cNvGraphicFramePr>
            <a:graphicFrameLocks/>
          </p:cNvGraphicFramePr>
          <p:nvPr>
            <p:extLst>
              <p:ext uri="{D42A27DB-BD31-4B8C-83A1-F6EECF244321}">
                <p14:modId xmlns:p14="http://schemas.microsoft.com/office/powerpoint/2010/main" val="234094563"/>
              </p:ext>
            </p:extLst>
          </p:nvPr>
        </p:nvGraphicFramePr>
        <p:xfrm>
          <a:off x="304800" y="1295400"/>
          <a:ext cx="8534400" cy="5067300"/>
        </p:xfrm>
        <a:graphic>
          <a:graphicData uri="http://schemas.openxmlformats.org/drawingml/2006/table">
            <a:tbl>
              <a:tblPr firstRow="1" bandRow="1">
                <a:tableStyleId>{69CF1AB2-1976-4502-BF36-3FF5EA218861}</a:tableStyleId>
              </a:tblPr>
              <a:tblGrid>
                <a:gridCol w="2363615">
                  <a:extLst>
                    <a:ext uri="{9D8B030D-6E8A-4147-A177-3AD203B41FA5}">
                      <a16:colId xmlns:a16="http://schemas.microsoft.com/office/drawing/2014/main" val="20000"/>
                    </a:ext>
                  </a:extLst>
                </a:gridCol>
                <a:gridCol w="6170785">
                  <a:extLst>
                    <a:ext uri="{9D8B030D-6E8A-4147-A177-3AD203B41FA5}">
                      <a16:colId xmlns:a16="http://schemas.microsoft.com/office/drawing/2014/main" val="20002"/>
                    </a:ext>
                  </a:extLst>
                </a:gridCol>
              </a:tblGrid>
              <a:tr h="838200">
                <a:tc>
                  <a:txBody>
                    <a:bodyPr/>
                    <a:lstStyle/>
                    <a:p>
                      <a:pPr algn="ctr"/>
                      <a:r>
                        <a:rPr lang="en-JM" sz="2400" dirty="0"/>
                        <a:t>Grade</a:t>
                      </a:r>
                      <a:endParaRPr lang="en-JM" sz="2400" dirty="0">
                        <a:solidFill>
                          <a:schemeClr val="tx1"/>
                        </a:solidFill>
                        <a:latin typeface="Baskerville Old Face" pitchFamily="18" charset="0"/>
                      </a:endParaRPr>
                    </a:p>
                  </a:txBody>
                  <a:tcPr marL="68580" marR="68580" marT="34290" marB="34290"/>
                </a:tc>
                <a:tc>
                  <a:txBody>
                    <a:bodyPr/>
                    <a:lstStyle/>
                    <a:p>
                      <a:pPr algn="l"/>
                      <a:r>
                        <a:rPr lang="en-JM" sz="2400" dirty="0"/>
                        <a:t>Subjects that will be assessed</a:t>
                      </a:r>
                      <a:endParaRPr lang="en-JM" sz="2400" dirty="0">
                        <a:solidFill>
                          <a:schemeClr val="tx1"/>
                        </a:solidFill>
                        <a:latin typeface="Baskerville Old Face" pitchFamily="18" charset="0"/>
                      </a:endParaRPr>
                    </a:p>
                  </a:txBody>
                  <a:tcPr marL="68580" marR="68580" marT="34290" marB="34290"/>
                </a:tc>
                <a:extLst>
                  <a:ext uri="{0D108BD9-81ED-4DB2-BD59-A6C34878D82A}">
                    <a16:rowId xmlns:a16="http://schemas.microsoft.com/office/drawing/2014/main" val="10000"/>
                  </a:ext>
                </a:extLst>
              </a:tr>
              <a:tr h="1138981">
                <a:tc>
                  <a:txBody>
                    <a:bodyPr/>
                    <a:lstStyle/>
                    <a:p>
                      <a:pPr algn="ctr"/>
                      <a:r>
                        <a:rPr lang="en-JM" sz="2400" dirty="0"/>
                        <a:t>6</a:t>
                      </a:r>
                      <a:endParaRPr lang="en-JM" sz="2400" dirty="0">
                        <a:latin typeface="Baskerville Old Face" pitchFamily="18" charset="0"/>
                      </a:endParaRPr>
                    </a:p>
                  </a:txBody>
                  <a:tcPr marL="68580" marR="68580" marT="34290" marB="34290" anchor="ctr"/>
                </a:tc>
                <a:tc>
                  <a:txBody>
                    <a:bodyPr/>
                    <a:lstStyle/>
                    <a:p>
                      <a:pPr marL="342900" marR="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lang="en-JM" sz="2400" dirty="0">
                          <a:sym typeface="Wingdings"/>
                        </a:rPr>
                        <a:t>Mathematics</a:t>
                      </a:r>
                    </a:p>
                    <a:p>
                      <a:pPr marL="342900" marR="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lang="en-JM" sz="2400" dirty="0">
                          <a:sym typeface="Wingdings"/>
                        </a:rPr>
                        <a:t>Languag</a:t>
                      </a:r>
                      <a:r>
                        <a:rPr lang="en-JM" sz="2400" baseline="0" dirty="0">
                          <a:sym typeface="Wingdings"/>
                        </a:rPr>
                        <a:t>e Arts</a:t>
                      </a:r>
                      <a:endParaRPr lang="en-JM" sz="2400" dirty="0"/>
                    </a:p>
                    <a:p>
                      <a:pPr marL="342900" indent="-342900" algn="l">
                        <a:buFont typeface="Arial" pitchFamily="34" charset="0"/>
                        <a:buChar char="•"/>
                      </a:pPr>
                      <a:endParaRPr lang="en-JM" sz="2400" dirty="0">
                        <a:latin typeface="Baskerville Old Face" pitchFamily="18" charset="0"/>
                      </a:endParaRPr>
                    </a:p>
                  </a:txBody>
                  <a:tcPr marL="68580" marR="68580" marT="34290" marB="34290"/>
                </a:tc>
                <a:extLst>
                  <a:ext uri="{0D108BD9-81ED-4DB2-BD59-A6C34878D82A}">
                    <a16:rowId xmlns:a16="http://schemas.microsoft.com/office/drawing/2014/main" val="10001"/>
                  </a:ext>
                </a:extLst>
              </a:tr>
              <a:tr h="1853636">
                <a:tc>
                  <a:txBody>
                    <a:bodyPr/>
                    <a:lstStyle/>
                    <a:p>
                      <a:pPr algn="ctr"/>
                      <a:r>
                        <a:rPr lang="en-JM" sz="2400" dirty="0"/>
                        <a:t>5</a:t>
                      </a:r>
                      <a:endParaRPr lang="en-JM" sz="2400" dirty="0">
                        <a:latin typeface="Baskerville Old Face" pitchFamily="18" charset="0"/>
                      </a:endParaRPr>
                    </a:p>
                  </a:txBody>
                  <a:tcPr marL="68580" marR="68580" marT="34290" marB="34290" anchor="ctr"/>
                </a:tc>
                <a:tc>
                  <a:txBody>
                    <a:bodyPr/>
                    <a:lstStyle/>
                    <a:p>
                      <a:pPr marL="342900" marR="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lang="en-JM" sz="2400" dirty="0">
                          <a:sym typeface="Wingdings"/>
                        </a:rPr>
                        <a:t>Mathematics</a:t>
                      </a:r>
                    </a:p>
                    <a:p>
                      <a:pPr marL="342900" marR="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lang="en-JM" sz="2400" dirty="0">
                          <a:sym typeface="Wingdings"/>
                        </a:rPr>
                        <a:t>Languag</a:t>
                      </a:r>
                      <a:r>
                        <a:rPr lang="en-JM" sz="2400" baseline="0" dirty="0">
                          <a:sym typeface="Wingdings"/>
                        </a:rPr>
                        <a:t>e Arts</a:t>
                      </a:r>
                    </a:p>
                    <a:p>
                      <a:pPr marL="342900" marR="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lang="en-JM" sz="2400" baseline="0" dirty="0">
                          <a:sym typeface="Wingdings"/>
                        </a:rPr>
                        <a:t>Science</a:t>
                      </a:r>
                    </a:p>
                    <a:p>
                      <a:pPr marL="342900" marR="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lang="en-JM" sz="2400" baseline="0" dirty="0">
                          <a:sym typeface="Wingdings"/>
                        </a:rPr>
                        <a:t>Social Studies</a:t>
                      </a:r>
                      <a:endParaRPr lang="en-JM" sz="2400" dirty="0"/>
                    </a:p>
                    <a:p>
                      <a:pPr marL="342900" indent="-342900" algn="l">
                        <a:buFont typeface="Arial" pitchFamily="34" charset="0"/>
                        <a:buChar char="•"/>
                      </a:pPr>
                      <a:endParaRPr lang="en-JM" sz="2400" dirty="0">
                        <a:latin typeface="Baskerville Old Face" pitchFamily="18" charset="0"/>
                      </a:endParaRPr>
                    </a:p>
                  </a:txBody>
                  <a:tcPr marL="68580" marR="68580" marT="34290" marB="34290"/>
                </a:tc>
                <a:extLst>
                  <a:ext uri="{0D108BD9-81ED-4DB2-BD59-A6C34878D82A}">
                    <a16:rowId xmlns:a16="http://schemas.microsoft.com/office/drawing/2014/main" val="10002"/>
                  </a:ext>
                </a:extLst>
              </a:tr>
              <a:tr h="1138981">
                <a:tc>
                  <a:txBody>
                    <a:bodyPr/>
                    <a:lstStyle/>
                    <a:p>
                      <a:pPr algn="ctr"/>
                      <a:r>
                        <a:rPr lang="en-JM" sz="2400" dirty="0"/>
                        <a:t>4</a:t>
                      </a:r>
                      <a:endParaRPr lang="en-JM" sz="2400" dirty="0">
                        <a:latin typeface="Baskerville Old Face" pitchFamily="18" charset="0"/>
                      </a:endParaRPr>
                    </a:p>
                  </a:txBody>
                  <a:tcPr marL="68580" marR="68580" marT="34290" marB="34290" anchor="ctr"/>
                </a:tc>
                <a:tc>
                  <a:txBody>
                    <a:bodyPr/>
                    <a:lstStyle/>
                    <a:p>
                      <a:pPr marL="342900" marR="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lang="en-JM" sz="2400" dirty="0">
                          <a:sym typeface="Wingdings"/>
                        </a:rPr>
                        <a:t>Mathematics</a:t>
                      </a:r>
                    </a:p>
                    <a:p>
                      <a:pPr marL="342900" marR="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lang="en-JM" sz="2400" dirty="0">
                          <a:sym typeface="Wingdings"/>
                        </a:rPr>
                        <a:t>Languag</a:t>
                      </a:r>
                      <a:r>
                        <a:rPr lang="en-JM" sz="2400" baseline="0" dirty="0">
                          <a:sym typeface="Wingdings"/>
                        </a:rPr>
                        <a:t>e Arts</a:t>
                      </a:r>
                      <a:endParaRPr lang="en-JM" sz="2400" dirty="0"/>
                    </a:p>
                    <a:p>
                      <a:pPr marL="342900" indent="-342900" algn="l">
                        <a:buFont typeface="Arial" pitchFamily="34" charset="0"/>
                        <a:buChar char="•"/>
                      </a:pPr>
                      <a:endParaRPr lang="en-JM" sz="2400" dirty="0">
                        <a:latin typeface="Baskerville Old Face" pitchFamily="18" charset="0"/>
                      </a:endParaRPr>
                    </a:p>
                  </a:txBody>
                  <a:tcPr marL="68580" marR="68580" marT="34290" marB="3429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8351315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22514"/>
            <a:ext cx="8763000" cy="515686"/>
          </a:xfrm>
        </p:spPr>
        <p:txBody>
          <a:bodyPr>
            <a:noAutofit/>
          </a:bodyPr>
          <a:lstStyle/>
          <a:p>
            <a:r>
              <a:rPr lang="en-JM" sz="2800" b="1" dirty="0">
                <a:latin typeface="Georgia" pitchFamily="18" charset="0"/>
              </a:rPr>
              <a:t>At which grade levels will the various components of PEP be administered?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40192936"/>
              </p:ext>
            </p:extLst>
          </p:nvPr>
        </p:nvGraphicFramePr>
        <p:xfrm>
          <a:off x="838200" y="1752600"/>
          <a:ext cx="7850580" cy="3352800"/>
        </p:xfrm>
        <a:graphic>
          <a:graphicData uri="http://schemas.openxmlformats.org/drawingml/2006/table">
            <a:tbl>
              <a:tblPr firstRow="1" bandRow="1">
                <a:tableStyleId>{69CF1AB2-1976-4502-BF36-3FF5EA218861}</a:tableStyleId>
              </a:tblPr>
              <a:tblGrid>
                <a:gridCol w="1962645">
                  <a:extLst>
                    <a:ext uri="{9D8B030D-6E8A-4147-A177-3AD203B41FA5}">
                      <a16:colId xmlns:a16="http://schemas.microsoft.com/office/drawing/2014/main" val="20000"/>
                    </a:ext>
                  </a:extLst>
                </a:gridCol>
                <a:gridCol w="1962645">
                  <a:extLst>
                    <a:ext uri="{9D8B030D-6E8A-4147-A177-3AD203B41FA5}">
                      <a16:colId xmlns:a16="http://schemas.microsoft.com/office/drawing/2014/main" val="20001"/>
                    </a:ext>
                  </a:extLst>
                </a:gridCol>
                <a:gridCol w="1962645">
                  <a:extLst>
                    <a:ext uri="{9D8B030D-6E8A-4147-A177-3AD203B41FA5}">
                      <a16:colId xmlns:a16="http://schemas.microsoft.com/office/drawing/2014/main" val="20002"/>
                    </a:ext>
                  </a:extLst>
                </a:gridCol>
                <a:gridCol w="1962645">
                  <a:extLst>
                    <a:ext uri="{9D8B030D-6E8A-4147-A177-3AD203B41FA5}">
                      <a16:colId xmlns:a16="http://schemas.microsoft.com/office/drawing/2014/main" val="20003"/>
                    </a:ext>
                  </a:extLst>
                </a:gridCol>
              </a:tblGrid>
              <a:tr h="1074780">
                <a:tc>
                  <a:txBody>
                    <a:bodyPr/>
                    <a:lstStyle/>
                    <a:p>
                      <a:pPr algn="ctr"/>
                      <a:r>
                        <a:rPr lang="en-JM" sz="2400" dirty="0"/>
                        <a:t>Grade</a:t>
                      </a:r>
                      <a:endParaRPr lang="en-JM" sz="2400" dirty="0">
                        <a:solidFill>
                          <a:schemeClr val="tx1"/>
                        </a:solidFill>
                        <a:latin typeface="Baskerville Old Face" pitchFamily="18" charset="0"/>
                      </a:endParaRPr>
                    </a:p>
                  </a:txBody>
                  <a:tcPr marL="68580" marR="68580" marT="34290" marB="34290"/>
                </a:tc>
                <a:tc>
                  <a:txBody>
                    <a:bodyPr/>
                    <a:lstStyle/>
                    <a:p>
                      <a:pPr algn="ctr"/>
                      <a:r>
                        <a:rPr lang="en-JM" sz="2400" dirty="0"/>
                        <a:t>Performance</a:t>
                      </a:r>
                      <a:r>
                        <a:rPr lang="en-JM" sz="2400" baseline="0" dirty="0"/>
                        <a:t> Task</a:t>
                      </a:r>
                      <a:endParaRPr lang="en-JM" sz="2400" dirty="0">
                        <a:solidFill>
                          <a:schemeClr val="tx1"/>
                        </a:solidFill>
                        <a:latin typeface="Baskerville Old Face" pitchFamily="18" charset="0"/>
                      </a:endParaRPr>
                    </a:p>
                  </a:txBody>
                  <a:tcPr marL="68580" marR="68580" marT="34290" marB="34290"/>
                </a:tc>
                <a:tc>
                  <a:txBody>
                    <a:bodyPr/>
                    <a:lstStyle/>
                    <a:p>
                      <a:pPr algn="ctr"/>
                      <a:r>
                        <a:rPr lang="en-JM" sz="2400" dirty="0"/>
                        <a:t>Ability Test</a:t>
                      </a:r>
                      <a:endParaRPr lang="en-JM" sz="2400" dirty="0">
                        <a:solidFill>
                          <a:schemeClr val="tx1"/>
                        </a:solidFill>
                        <a:latin typeface="Baskerville Old Face" pitchFamily="18" charset="0"/>
                      </a:endParaRPr>
                    </a:p>
                  </a:txBody>
                  <a:tcPr marL="68580" marR="68580" marT="34290" marB="34290"/>
                </a:tc>
                <a:tc>
                  <a:txBody>
                    <a:bodyPr/>
                    <a:lstStyle/>
                    <a:p>
                      <a:pPr algn="ctr"/>
                      <a:r>
                        <a:rPr lang="en-JM" sz="2400" dirty="0"/>
                        <a:t>Curriculum Based Test</a:t>
                      </a:r>
                      <a:endParaRPr lang="en-JM" sz="2400" dirty="0">
                        <a:solidFill>
                          <a:schemeClr val="tx1"/>
                        </a:solidFill>
                        <a:latin typeface="Baskerville Old Face" pitchFamily="18" charset="0"/>
                      </a:endParaRPr>
                    </a:p>
                  </a:txBody>
                  <a:tcPr marL="68580" marR="68580" marT="34290" marB="34290"/>
                </a:tc>
                <a:extLst>
                  <a:ext uri="{0D108BD9-81ED-4DB2-BD59-A6C34878D82A}">
                    <a16:rowId xmlns:a16="http://schemas.microsoft.com/office/drawing/2014/main" val="10000"/>
                  </a:ext>
                </a:extLst>
              </a:tr>
              <a:tr h="601620">
                <a:tc>
                  <a:txBody>
                    <a:bodyPr/>
                    <a:lstStyle/>
                    <a:p>
                      <a:pPr algn="ctr"/>
                      <a:r>
                        <a:rPr lang="en-JM" sz="2400" dirty="0"/>
                        <a:t>6</a:t>
                      </a:r>
                      <a:endParaRPr lang="en-JM" sz="2400" dirty="0">
                        <a:latin typeface="Baskerville Old Face" pitchFamily="18" charset="0"/>
                      </a:endParaRPr>
                    </a:p>
                  </a:txBody>
                  <a:tcPr marL="68580" marR="68580" marT="34290" marB="34290" anchor="ctr"/>
                </a:tc>
                <a:tc>
                  <a:txBody>
                    <a:bodyPr/>
                    <a:lstStyle/>
                    <a:p>
                      <a:pPr algn="ctr"/>
                      <a:r>
                        <a:rPr lang="en-JM" sz="2400" dirty="0">
                          <a:sym typeface="Wingdings"/>
                        </a:rPr>
                        <a:t></a:t>
                      </a:r>
                      <a:endParaRPr lang="en-JM" sz="2400" dirty="0">
                        <a:latin typeface="Baskerville Old Face" pitchFamily="18" charset="0"/>
                      </a:endParaRP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JM" sz="2400" dirty="0">
                          <a:sym typeface="Wingdings"/>
                        </a:rPr>
                        <a:t></a:t>
                      </a:r>
                      <a:endParaRPr lang="en-JM" sz="2400" dirty="0"/>
                    </a:p>
                    <a:p>
                      <a:pPr algn="ctr"/>
                      <a:endParaRPr lang="en-JM" sz="2400" dirty="0">
                        <a:latin typeface="Baskerville Old Face" pitchFamily="18" charset="0"/>
                      </a:endParaRP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JM" sz="2400" dirty="0">
                          <a:sym typeface="Wingdings"/>
                        </a:rPr>
                        <a:t></a:t>
                      </a:r>
                    </a:p>
                    <a:p>
                      <a:pPr algn="ctr"/>
                      <a:endParaRPr lang="en-JM" sz="2400" dirty="0">
                        <a:latin typeface="Baskerville Old Face" pitchFamily="18" charset="0"/>
                      </a:endParaRPr>
                    </a:p>
                  </a:txBody>
                  <a:tcPr marL="68580" marR="68580" marT="34290" marB="34290"/>
                </a:tc>
                <a:extLst>
                  <a:ext uri="{0D108BD9-81ED-4DB2-BD59-A6C34878D82A}">
                    <a16:rowId xmlns:a16="http://schemas.microsoft.com/office/drawing/2014/main" val="10001"/>
                  </a:ext>
                </a:extLst>
              </a:tr>
              <a:tr h="106320">
                <a:tc>
                  <a:txBody>
                    <a:bodyPr/>
                    <a:lstStyle/>
                    <a:p>
                      <a:pPr algn="ctr"/>
                      <a:r>
                        <a:rPr lang="en-JM" sz="2400" dirty="0"/>
                        <a:t>5</a:t>
                      </a:r>
                      <a:endParaRPr lang="en-JM" sz="2400" dirty="0">
                        <a:latin typeface="Baskerville Old Face" pitchFamily="18" charset="0"/>
                      </a:endParaRPr>
                    </a:p>
                  </a:txBody>
                  <a:tcPr marL="68580" marR="68580"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JM" sz="2400" dirty="0">
                          <a:sym typeface="Wingdings"/>
                        </a:rPr>
                        <a:t></a:t>
                      </a:r>
                      <a:endParaRPr lang="en-JM" sz="2400" dirty="0"/>
                    </a:p>
                    <a:p>
                      <a:pPr algn="ctr"/>
                      <a:endParaRPr lang="en-JM" sz="2400" dirty="0">
                        <a:latin typeface="Baskerville Old Face" pitchFamily="18" charset="0"/>
                      </a:endParaRPr>
                    </a:p>
                  </a:txBody>
                  <a:tcPr marL="68580" marR="68580" marT="34290" marB="34290"/>
                </a:tc>
                <a:tc>
                  <a:txBody>
                    <a:bodyPr/>
                    <a:lstStyle/>
                    <a:p>
                      <a:pPr algn="ctr"/>
                      <a:endParaRPr lang="en-JM" sz="2400" dirty="0">
                        <a:latin typeface="Baskerville Old Face" pitchFamily="18" charset="0"/>
                      </a:endParaRPr>
                    </a:p>
                  </a:txBody>
                  <a:tcPr marL="68580" marR="68580" marT="34290" marB="34290"/>
                </a:tc>
                <a:tc>
                  <a:txBody>
                    <a:bodyPr/>
                    <a:lstStyle/>
                    <a:p>
                      <a:pPr algn="ctr"/>
                      <a:endParaRPr lang="en-JM" sz="2400" dirty="0">
                        <a:latin typeface="Baskerville Old Face" pitchFamily="18" charset="0"/>
                      </a:endParaRPr>
                    </a:p>
                  </a:txBody>
                  <a:tcPr marL="68580" marR="68580" marT="34290" marB="34290"/>
                </a:tc>
                <a:extLst>
                  <a:ext uri="{0D108BD9-81ED-4DB2-BD59-A6C34878D82A}">
                    <a16:rowId xmlns:a16="http://schemas.microsoft.com/office/drawing/2014/main" val="10002"/>
                  </a:ext>
                </a:extLst>
              </a:tr>
              <a:tr h="677820">
                <a:tc>
                  <a:txBody>
                    <a:bodyPr/>
                    <a:lstStyle/>
                    <a:p>
                      <a:pPr algn="ctr"/>
                      <a:r>
                        <a:rPr lang="en-JM" sz="2400" dirty="0"/>
                        <a:t>4</a:t>
                      </a:r>
                      <a:endParaRPr lang="en-JM" sz="2400" dirty="0">
                        <a:latin typeface="Baskerville Old Face" pitchFamily="18" charset="0"/>
                      </a:endParaRPr>
                    </a:p>
                  </a:txBody>
                  <a:tcPr marL="68580" marR="68580"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JM" sz="2400" dirty="0">
                          <a:sym typeface="Wingdings"/>
                        </a:rPr>
                        <a:t></a:t>
                      </a:r>
                      <a:endParaRPr lang="en-JM" sz="2400" dirty="0">
                        <a:latin typeface="Baskerville Old Face" pitchFamily="18" charset="0"/>
                      </a:endParaRPr>
                    </a:p>
                  </a:txBody>
                  <a:tcPr marL="68580" marR="68580" marT="34290" marB="34290"/>
                </a:tc>
                <a:tc>
                  <a:txBody>
                    <a:bodyPr/>
                    <a:lstStyle/>
                    <a:p>
                      <a:pPr algn="ctr"/>
                      <a:endParaRPr lang="en-JM" sz="2400" dirty="0">
                        <a:latin typeface="Baskerville Old Face" pitchFamily="18" charset="0"/>
                      </a:endParaRPr>
                    </a:p>
                  </a:txBody>
                  <a:tcPr marL="68580" marR="68580" marT="34290" marB="34290"/>
                </a:tc>
                <a:tc>
                  <a:txBody>
                    <a:bodyPr/>
                    <a:lstStyle/>
                    <a:p>
                      <a:pPr algn="ctr"/>
                      <a:endParaRPr lang="en-JM" sz="2400" dirty="0">
                        <a:latin typeface="Baskerville Old Face" pitchFamily="18" charset="0"/>
                      </a:endParaRPr>
                    </a:p>
                  </a:txBody>
                  <a:tcPr marL="68580" marR="68580" marT="34290" marB="3429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008382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 y="71414"/>
            <a:ext cx="9144000" cy="1143000"/>
          </a:xfrm>
        </p:spPr>
        <p:txBody>
          <a:bodyPr>
            <a:normAutofit/>
          </a:bodyPr>
          <a:lstStyle/>
          <a:p>
            <a:r>
              <a:rPr lang="en-JM" sz="3000" b="1" dirty="0">
                <a:latin typeface="Georgia" pitchFamily="18" charset="0"/>
              </a:rPr>
              <a:t>At what time of year will the Grade 6 Components be Administered?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40192936"/>
              </p:ext>
            </p:extLst>
          </p:nvPr>
        </p:nvGraphicFramePr>
        <p:xfrm>
          <a:off x="785786" y="1752600"/>
          <a:ext cx="8001056" cy="4391044"/>
        </p:xfrm>
        <a:graphic>
          <a:graphicData uri="http://schemas.openxmlformats.org/drawingml/2006/table">
            <a:tbl>
              <a:tblPr firstRow="1" bandRow="1">
                <a:tableStyleId>{69CF1AB2-1976-4502-BF36-3FF5EA218861}</a:tableStyleId>
              </a:tblPr>
              <a:tblGrid>
                <a:gridCol w="4746902">
                  <a:extLst>
                    <a:ext uri="{9D8B030D-6E8A-4147-A177-3AD203B41FA5}">
                      <a16:colId xmlns:a16="http://schemas.microsoft.com/office/drawing/2014/main" val="20000"/>
                    </a:ext>
                  </a:extLst>
                </a:gridCol>
                <a:gridCol w="3254154">
                  <a:extLst>
                    <a:ext uri="{9D8B030D-6E8A-4147-A177-3AD203B41FA5}">
                      <a16:colId xmlns:a16="http://schemas.microsoft.com/office/drawing/2014/main" val="20001"/>
                    </a:ext>
                  </a:extLst>
                </a:gridCol>
              </a:tblGrid>
              <a:tr h="774112">
                <a:tc>
                  <a:txBody>
                    <a:bodyPr/>
                    <a:lstStyle/>
                    <a:p>
                      <a:pPr algn="ctr"/>
                      <a:r>
                        <a:rPr lang="en-JM" sz="2400" dirty="0"/>
                        <a:t>Grade 6 Components</a:t>
                      </a:r>
                      <a:endParaRPr lang="en-JM" sz="2400" dirty="0">
                        <a:solidFill>
                          <a:schemeClr val="tx1"/>
                        </a:solidFill>
                        <a:latin typeface="Baskerville Old Face" pitchFamily="18" charset="0"/>
                      </a:endParaRPr>
                    </a:p>
                  </a:txBody>
                  <a:tcPr marL="68580" marR="68580" marT="34290" marB="34290"/>
                </a:tc>
                <a:tc>
                  <a:txBody>
                    <a:bodyPr/>
                    <a:lstStyle/>
                    <a:p>
                      <a:pPr algn="ctr"/>
                      <a:r>
                        <a:rPr lang="en-JM" sz="2400" dirty="0">
                          <a:solidFill>
                            <a:schemeClr val="tx1"/>
                          </a:solidFill>
                          <a:latin typeface="Baskerville Old Face" pitchFamily="18" charset="0"/>
                        </a:rPr>
                        <a:t>Time</a:t>
                      </a:r>
                    </a:p>
                  </a:txBody>
                  <a:tcPr marL="68580" marR="68580" marT="34290" marB="34290"/>
                </a:tc>
                <a:extLst>
                  <a:ext uri="{0D108BD9-81ED-4DB2-BD59-A6C34878D82A}">
                    <a16:rowId xmlns:a16="http://schemas.microsoft.com/office/drawing/2014/main" val="10000"/>
                  </a:ext>
                </a:extLst>
              </a:tr>
              <a:tr h="1062384">
                <a:tc>
                  <a:txBody>
                    <a:bodyPr/>
                    <a:lstStyle/>
                    <a:p>
                      <a:pPr algn="ctr"/>
                      <a:r>
                        <a:rPr lang="en-JM" sz="2400" dirty="0"/>
                        <a:t>Performance</a:t>
                      </a:r>
                      <a:r>
                        <a:rPr lang="en-JM" sz="2400" baseline="0" dirty="0"/>
                        <a:t> Task </a:t>
                      </a:r>
                    </a:p>
                    <a:p>
                      <a:pPr algn="ctr"/>
                      <a:r>
                        <a:rPr lang="en-JM" sz="2400" baseline="0" dirty="0"/>
                        <a:t>(Mathematics and Language Arts)</a:t>
                      </a:r>
                      <a:endParaRPr lang="en-JM" sz="2400" dirty="0">
                        <a:solidFill>
                          <a:schemeClr val="tx1"/>
                        </a:solidFill>
                        <a:latin typeface="Baskerville Old Face" pitchFamily="18" charset="0"/>
                      </a:endParaRPr>
                    </a:p>
                  </a:txBody>
                  <a:tcPr marL="68580" marR="68580" marT="34290" marB="34290" anchor="ctr"/>
                </a:tc>
                <a:tc>
                  <a:txBody>
                    <a:bodyPr/>
                    <a:lstStyle/>
                    <a:p>
                      <a:pPr algn="ctr"/>
                      <a:r>
                        <a:rPr lang="en-JM" sz="2400" dirty="0">
                          <a:sym typeface="Wingdings"/>
                        </a:rPr>
                        <a:t>November – December</a:t>
                      </a:r>
                      <a:endParaRPr lang="en-JM" sz="2400" dirty="0">
                        <a:latin typeface="Baskerville Old Face" pitchFamily="18" charset="0"/>
                      </a:endParaRPr>
                    </a:p>
                  </a:txBody>
                  <a:tcPr marL="68580" marR="68580" marT="34290" marB="34290"/>
                </a:tc>
                <a:extLst>
                  <a:ext uri="{0D108BD9-81ED-4DB2-BD59-A6C34878D82A}">
                    <a16:rowId xmlns:a16="http://schemas.microsoft.com/office/drawing/2014/main" val="10001"/>
                  </a:ext>
                </a:extLst>
              </a:tr>
              <a:tr h="1062384">
                <a:tc>
                  <a:txBody>
                    <a:bodyPr/>
                    <a:lstStyle/>
                    <a:p>
                      <a:pPr algn="ctr"/>
                      <a:r>
                        <a:rPr lang="en-JM" sz="2400" dirty="0"/>
                        <a:t>Ability Test</a:t>
                      </a:r>
                      <a:endParaRPr lang="en-JM" sz="2400" dirty="0">
                        <a:solidFill>
                          <a:schemeClr val="tx1"/>
                        </a:solidFill>
                        <a:latin typeface="Baskerville Old Face" pitchFamily="18" charset="0"/>
                      </a:endParaRPr>
                    </a:p>
                  </a:txBody>
                  <a:tcPr marL="68580" marR="68580"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JM" sz="2400" dirty="0">
                          <a:sym typeface="Wingdings"/>
                        </a:rPr>
                        <a:t>February</a:t>
                      </a:r>
                      <a:endParaRPr lang="en-JM" sz="2400" dirty="0"/>
                    </a:p>
                    <a:p>
                      <a:pPr algn="ctr"/>
                      <a:endParaRPr lang="en-JM" sz="2400" dirty="0">
                        <a:latin typeface="Baskerville Old Face" pitchFamily="18" charset="0"/>
                      </a:endParaRPr>
                    </a:p>
                  </a:txBody>
                  <a:tcPr marL="68580" marR="68580" marT="34290" marB="34290"/>
                </a:tc>
                <a:extLst>
                  <a:ext uri="{0D108BD9-81ED-4DB2-BD59-A6C34878D82A}">
                    <a16:rowId xmlns:a16="http://schemas.microsoft.com/office/drawing/2014/main" val="10002"/>
                  </a:ext>
                </a:extLst>
              </a:tr>
              <a:tr h="1492164">
                <a:tc>
                  <a:txBody>
                    <a:bodyPr/>
                    <a:lstStyle/>
                    <a:p>
                      <a:pPr algn="ctr"/>
                      <a:r>
                        <a:rPr lang="en-JM" sz="2400" dirty="0"/>
                        <a:t>Curriculum Based Test (Mathematics,</a:t>
                      </a:r>
                      <a:r>
                        <a:rPr lang="en-JM" sz="2400" baseline="0" dirty="0"/>
                        <a:t> Language Arts, Science and Social Studies</a:t>
                      </a:r>
                      <a:endParaRPr lang="en-JM" sz="2400" dirty="0">
                        <a:solidFill>
                          <a:schemeClr val="tx1"/>
                        </a:solidFill>
                        <a:latin typeface="Baskerville Old Face" pitchFamily="18" charset="0"/>
                      </a:endParaRPr>
                    </a:p>
                  </a:txBody>
                  <a:tcPr marL="68580" marR="68580"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JM" sz="2400" dirty="0">
                          <a:sym typeface="Wingdings"/>
                        </a:rPr>
                        <a:t>April</a:t>
                      </a:r>
                      <a:endParaRPr lang="en-JM" sz="2400" dirty="0">
                        <a:latin typeface="Baskerville Old Face" pitchFamily="18" charset="0"/>
                      </a:endParaRPr>
                    </a:p>
                  </a:txBody>
                  <a:tcPr marL="68580" marR="68580" marT="34290" marB="34290"/>
                </a:tc>
                <a:extLst>
                  <a:ext uri="{0D108BD9-81ED-4DB2-BD59-A6C34878D82A}">
                    <a16:rowId xmlns:a16="http://schemas.microsoft.com/office/drawing/2014/main" val="10003"/>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
            <a:ext cx="8229600" cy="868362"/>
          </a:xfrm>
        </p:spPr>
        <p:txBody>
          <a:bodyPr>
            <a:normAutofit/>
          </a:bodyPr>
          <a:lstStyle/>
          <a:p>
            <a:r>
              <a:rPr lang="en-JM" sz="3200" b="1" dirty="0">
                <a:latin typeface="Georgia" pitchFamily="18" charset="0"/>
              </a:rPr>
              <a:t>Suggested Weighting</a:t>
            </a:r>
            <a:endParaRPr lang="en-US" sz="3200" dirty="0">
              <a:latin typeface="Georgia" pitchFamily="18" charset="0"/>
            </a:endParaRPr>
          </a:p>
        </p:txBody>
      </p:sp>
      <p:sp>
        <p:nvSpPr>
          <p:cNvPr id="3" name="Content Placeholder 2"/>
          <p:cNvSpPr>
            <a:spLocks noGrp="1"/>
          </p:cNvSpPr>
          <p:nvPr>
            <p:ph idx="1"/>
          </p:nvPr>
        </p:nvSpPr>
        <p:spPr>
          <a:xfrm>
            <a:off x="457200" y="1117615"/>
            <a:ext cx="8229600" cy="4525963"/>
          </a:xfrm>
        </p:spPr>
        <p:txBody>
          <a:bodyPr/>
          <a:lstStyle/>
          <a:p>
            <a:r>
              <a:rPr lang="en-JM" sz="2600" dirty="0">
                <a:latin typeface="Baskerville Old Face" pitchFamily="18" charset="0"/>
              </a:rPr>
              <a:t>Ability Test – 30%</a:t>
            </a:r>
          </a:p>
          <a:p>
            <a:pPr marL="0" indent="0">
              <a:buNone/>
            </a:pPr>
            <a:endParaRPr lang="en-JM" sz="2600" dirty="0">
              <a:latin typeface="Baskerville Old Face" pitchFamily="18" charset="0"/>
            </a:endParaRPr>
          </a:p>
          <a:p>
            <a:r>
              <a:rPr lang="en-JM" sz="2600" dirty="0">
                <a:latin typeface="Baskerville Old Face" pitchFamily="18" charset="0"/>
              </a:rPr>
              <a:t>Curriculum Based Test and Performance Tasks – 70%</a:t>
            </a:r>
          </a:p>
          <a:p>
            <a:pPr marL="0" indent="0">
              <a:buNone/>
            </a:pPr>
            <a:endParaRPr lang="en-US" dirty="0"/>
          </a:p>
        </p:txBody>
      </p:sp>
      <p:graphicFrame>
        <p:nvGraphicFramePr>
          <p:cNvPr id="4" name="Content Placeholder 9"/>
          <p:cNvGraphicFramePr>
            <a:graphicFrameLocks/>
          </p:cNvGraphicFramePr>
          <p:nvPr>
            <p:extLst>
              <p:ext uri="{D42A27DB-BD31-4B8C-83A1-F6EECF244321}">
                <p14:modId xmlns:p14="http://schemas.microsoft.com/office/powerpoint/2010/main" val="861005341"/>
              </p:ext>
            </p:extLst>
          </p:nvPr>
        </p:nvGraphicFramePr>
        <p:xfrm>
          <a:off x="428628" y="2786058"/>
          <a:ext cx="7929586" cy="37147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Left-Right Arrow Callout 4"/>
          <p:cNvSpPr/>
          <p:nvPr/>
        </p:nvSpPr>
        <p:spPr>
          <a:xfrm>
            <a:off x="3714744" y="5500702"/>
            <a:ext cx="1357322" cy="785818"/>
          </a:xfrm>
          <a:prstGeom prst="leftRightArrow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JM" sz="2000" b="1" dirty="0"/>
              <a:t>70%</a:t>
            </a:r>
          </a:p>
        </p:txBody>
      </p:sp>
    </p:spTree>
    <p:extLst>
      <p:ext uri="{BB962C8B-B14F-4D97-AF65-F5344CB8AC3E}">
        <p14:creationId xmlns:p14="http://schemas.microsoft.com/office/powerpoint/2010/main" val="33192384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2D72A2C9-F3CA-4216-8BAD-FA4C970C3C4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8650" y="963877"/>
            <a:ext cx="2620771" cy="4930246"/>
          </a:xfrm>
        </p:spPr>
        <p:txBody>
          <a:bodyPr>
            <a:normAutofit/>
          </a:bodyPr>
          <a:lstStyle/>
          <a:p>
            <a:pPr algn="r"/>
            <a:r>
              <a:rPr lang="en-US" sz="2400" b="1" dirty="0">
                <a:solidFill>
                  <a:schemeClr val="accent1"/>
                </a:solidFill>
                <a:latin typeface="Georgia" pitchFamily="18" charset="0"/>
              </a:rPr>
              <a:t>How will PEP be implemented?</a:t>
            </a:r>
          </a:p>
        </p:txBody>
      </p:sp>
      <p:sp>
        <p:nvSpPr>
          <p:cNvPr id="3" name="Content Placeholder 2"/>
          <p:cNvSpPr>
            <a:spLocks noGrp="1"/>
          </p:cNvSpPr>
          <p:nvPr>
            <p:ph idx="1"/>
          </p:nvPr>
        </p:nvSpPr>
        <p:spPr>
          <a:xfrm>
            <a:off x="3732023" y="320040"/>
            <a:ext cx="5170804" cy="6061287"/>
          </a:xfrm>
        </p:spPr>
        <p:txBody>
          <a:bodyPr anchor="ctr">
            <a:noAutofit/>
          </a:bodyPr>
          <a:lstStyle/>
          <a:p>
            <a:pPr marL="0" indent="0">
              <a:lnSpc>
                <a:spcPct val="160000"/>
              </a:lnSpc>
              <a:buNone/>
            </a:pPr>
            <a:r>
              <a:rPr lang="en-JM" sz="2400" dirty="0">
                <a:latin typeface="Baskerville Old Face" pitchFamily="18" charset="0"/>
              </a:rPr>
              <a:t>PEP will be implemented on a phased basis:</a:t>
            </a:r>
          </a:p>
          <a:p>
            <a:pPr>
              <a:lnSpc>
                <a:spcPct val="160000"/>
              </a:lnSpc>
              <a:buFont typeface="Wingdings" panose="05000000000000000000" pitchFamily="2" charset="2"/>
              <a:buChar char="§"/>
            </a:pPr>
            <a:r>
              <a:rPr lang="en-JM" sz="2400" dirty="0">
                <a:latin typeface="Baskerville Old Face" pitchFamily="18" charset="0"/>
              </a:rPr>
              <a:t>Students who are currently in Grade 5 will be the first PEP cohort. They will do </a:t>
            </a:r>
            <a:r>
              <a:rPr lang="en-JM" sz="2400" b="1" dirty="0">
                <a:latin typeface="Baskerville Old Face" pitchFamily="18" charset="0"/>
              </a:rPr>
              <a:t>only </a:t>
            </a:r>
            <a:r>
              <a:rPr lang="en-JM" sz="2400" dirty="0">
                <a:latin typeface="Baskerville Old Face" pitchFamily="18" charset="0"/>
              </a:rPr>
              <a:t>the Grade 6 components in 2019</a:t>
            </a:r>
          </a:p>
          <a:p>
            <a:pPr lvl="0">
              <a:lnSpc>
                <a:spcPct val="160000"/>
              </a:lnSpc>
              <a:buFont typeface="Wingdings" panose="05000000000000000000" pitchFamily="2" charset="2"/>
              <a:buChar char="§"/>
            </a:pPr>
            <a:r>
              <a:rPr lang="en-JM" sz="2400" dirty="0">
                <a:latin typeface="Baskerville Old Face" pitchFamily="18" charset="0"/>
              </a:rPr>
              <a:t>Students who are currently in Grade 4 will do their Grade 5 Performance Task in 2019 and in 2020 they will do the Grade 6 components.</a:t>
            </a:r>
          </a:p>
        </p:txBody>
      </p:sp>
    </p:spTree>
    <p:extLst>
      <p:ext uri="{BB962C8B-B14F-4D97-AF65-F5344CB8AC3E}">
        <p14:creationId xmlns:p14="http://schemas.microsoft.com/office/powerpoint/2010/main" val="3933391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2D72A2C9-F3CA-4216-8BAD-FA4C970C3C4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8650" y="963877"/>
            <a:ext cx="2620771" cy="4930246"/>
          </a:xfrm>
        </p:spPr>
        <p:txBody>
          <a:bodyPr>
            <a:normAutofit/>
          </a:bodyPr>
          <a:lstStyle/>
          <a:p>
            <a:pPr algn="r"/>
            <a:r>
              <a:rPr lang="en-US" sz="2400" b="1" dirty="0">
                <a:solidFill>
                  <a:schemeClr val="accent1"/>
                </a:solidFill>
                <a:latin typeface="Georgia" pitchFamily="18" charset="0"/>
              </a:rPr>
              <a:t>How will PEP be implemented?</a:t>
            </a:r>
          </a:p>
        </p:txBody>
      </p:sp>
      <p:sp>
        <p:nvSpPr>
          <p:cNvPr id="3" name="Content Placeholder 2"/>
          <p:cNvSpPr>
            <a:spLocks noGrp="1"/>
          </p:cNvSpPr>
          <p:nvPr>
            <p:ph idx="1"/>
          </p:nvPr>
        </p:nvSpPr>
        <p:spPr>
          <a:xfrm>
            <a:off x="3732023" y="620688"/>
            <a:ext cx="4783327" cy="5688632"/>
          </a:xfrm>
        </p:spPr>
        <p:txBody>
          <a:bodyPr anchor="ctr">
            <a:normAutofit fontScale="92500"/>
          </a:bodyPr>
          <a:lstStyle/>
          <a:p>
            <a:pPr marL="0" indent="0">
              <a:lnSpc>
                <a:spcPct val="150000"/>
              </a:lnSpc>
              <a:buNone/>
            </a:pPr>
            <a:r>
              <a:rPr lang="en-JM" sz="2800" dirty="0">
                <a:latin typeface="Baskerville Old Face" pitchFamily="18" charset="0"/>
              </a:rPr>
              <a:t>Students who are currently in Grade 3 will be the first cohort that will have a </a:t>
            </a:r>
            <a:r>
              <a:rPr lang="en-JM" sz="2800" b="1" dirty="0">
                <a:latin typeface="Baskerville Old Face" pitchFamily="18" charset="0"/>
              </a:rPr>
              <a:t>complete profile </a:t>
            </a:r>
            <a:r>
              <a:rPr lang="en-JM" sz="2800" dirty="0">
                <a:latin typeface="Baskerville Old Face" pitchFamily="18" charset="0"/>
              </a:rPr>
              <a:t>generate, they will do:</a:t>
            </a:r>
          </a:p>
          <a:p>
            <a:pPr lvl="1">
              <a:lnSpc>
                <a:spcPct val="150000"/>
              </a:lnSpc>
              <a:buFont typeface="Arial" pitchFamily="34" charset="0"/>
              <a:buChar char="•"/>
            </a:pPr>
            <a:r>
              <a:rPr lang="en-JM" dirty="0">
                <a:latin typeface="Baskerville Old Face" pitchFamily="18" charset="0"/>
              </a:rPr>
              <a:t>Grade 4 PT in 2019</a:t>
            </a:r>
          </a:p>
          <a:p>
            <a:pPr lvl="1">
              <a:lnSpc>
                <a:spcPct val="150000"/>
              </a:lnSpc>
              <a:buFont typeface="Arial" pitchFamily="34" charset="0"/>
              <a:buChar char="•"/>
            </a:pPr>
            <a:r>
              <a:rPr lang="en-JM" dirty="0">
                <a:latin typeface="Baskerville Old Face" pitchFamily="18" charset="0"/>
              </a:rPr>
              <a:t>Grade 5 PT in 2020 </a:t>
            </a:r>
          </a:p>
          <a:p>
            <a:pPr lvl="1">
              <a:lnSpc>
                <a:spcPct val="150000"/>
              </a:lnSpc>
              <a:buFont typeface="Arial" pitchFamily="34" charset="0"/>
              <a:buChar char="•"/>
            </a:pPr>
            <a:r>
              <a:rPr lang="en-JM" dirty="0">
                <a:latin typeface="Baskerville Old Face" pitchFamily="18" charset="0"/>
              </a:rPr>
              <a:t>and ALL grade 6 components (PT, CBT and AT) in 2021</a:t>
            </a:r>
            <a:endParaRPr lang="en-JM" sz="2100" dirty="0">
              <a:latin typeface="Baskerville Old Face" pitchFamily="18" charset="0"/>
            </a:endParaRPr>
          </a:p>
          <a:p>
            <a:pPr marL="0" indent="0">
              <a:buNone/>
            </a:pPr>
            <a:endParaRPr lang="en-US" sz="2100" dirty="0"/>
          </a:p>
        </p:txBody>
      </p:sp>
    </p:spTree>
    <p:extLst>
      <p:ext uri="{BB962C8B-B14F-4D97-AF65-F5344CB8AC3E}">
        <p14:creationId xmlns:p14="http://schemas.microsoft.com/office/powerpoint/2010/main" val="39469181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9A309A7-1751-4ABE-A3C1-EEC40366AD8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6660" y="0"/>
            <a:ext cx="157734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86550" y="2358913"/>
            <a:ext cx="1605129" cy="2140172"/>
          </a:xfrm>
          <a:prstGeom prst="ellipse">
            <a:avLst/>
          </a:prstGeom>
          <a:solidFill>
            <a:srgbClr val="FFFFFF"/>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4286360F-A495-4BB0-A49B-C75069400A4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40831" y="2880717"/>
            <a:ext cx="1096566" cy="1096566"/>
          </a:xfrm>
          <a:prstGeom prst="rect">
            <a:avLst/>
          </a:prstGeom>
        </p:spPr>
      </p:pic>
      <p:sp>
        <p:nvSpPr>
          <p:cNvPr id="2" name="Title 1"/>
          <p:cNvSpPr>
            <a:spLocks noGrp="1"/>
          </p:cNvSpPr>
          <p:nvPr>
            <p:ph type="title"/>
          </p:nvPr>
        </p:nvSpPr>
        <p:spPr>
          <a:xfrm>
            <a:off x="251522" y="260648"/>
            <a:ext cx="6912766" cy="1325563"/>
          </a:xfrm>
        </p:spPr>
        <p:txBody>
          <a:bodyPr>
            <a:normAutofit/>
          </a:bodyPr>
          <a:lstStyle/>
          <a:p>
            <a:pPr>
              <a:lnSpc>
                <a:spcPct val="90000"/>
              </a:lnSpc>
            </a:pPr>
            <a:r>
              <a:rPr lang="en-US" sz="2800" b="1" dirty="0">
                <a:latin typeface="Georgia" pitchFamily="18" charset="0"/>
              </a:rPr>
              <a:t>How will Placement in Secondary School be affected</a:t>
            </a:r>
          </a:p>
        </p:txBody>
      </p:sp>
      <p:sp>
        <p:nvSpPr>
          <p:cNvPr id="3" name="Content Placeholder 2"/>
          <p:cNvSpPr>
            <a:spLocks noGrp="1"/>
          </p:cNvSpPr>
          <p:nvPr>
            <p:ph idx="1"/>
          </p:nvPr>
        </p:nvSpPr>
        <p:spPr>
          <a:xfrm>
            <a:off x="251521" y="1700809"/>
            <a:ext cx="6206430" cy="4968552"/>
          </a:xfrm>
        </p:spPr>
        <p:txBody>
          <a:bodyPr anchor="ctr">
            <a:normAutofit/>
          </a:bodyPr>
          <a:lstStyle/>
          <a:p>
            <a:pPr>
              <a:lnSpc>
                <a:spcPct val="90000"/>
              </a:lnSpc>
            </a:pPr>
            <a:r>
              <a:rPr lang="en-JM" sz="2400" dirty="0">
                <a:latin typeface="Baskerville Old Face" pitchFamily="18" charset="0"/>
              </a:rPr>
              <a:t>The placement mechanism will remain the same with students having seven (7) school choices. </a:t>
            </a:r>
          </a:p>
          <a:p>
            <a:pPr>
              <a:lnSpc>
                <a:spcPct val="90000"/>
              </a:lnSpc>
            </a:pPr>
            <a:endParaRPr lang="en-JM" sz="2400" dirty="0">
              <a:latin typeface="Baskerville Old Face" pitchFamily="18" charset="0"/>
            </a:endParaRPr>
          </a:p>
          <a:p>
            <a:pPr>
              <a:lnSpc>
                <a:spcPct val="90000"/>
              </a:lnSpc>
            </a:pPr>
            <a:r>
              <a:rPr lang="en-JM" sz="2400" dirty="0">
                <a:latin typeface="Baskerville Old Face" pitchFamily="18" charset="0"/>
              </a:rPr>
              <a:t>The first 5 choices will be any school of choice across the island. The 6</a:t>
            </a:r>
            <a:r>
              <a:rPr lang="en-JM" sz="2400" baseline="30000" dirty="0">
                <a:latin typeface="Baskerville Old Face" pitchFamily="18" charset="0"/>
              </a:rPr>
              <a:t>th</a:t>
            </a:r>
            <a:r>
              <a:rPr lang="en-JM" sz="2400" dirty="0">
                <a:latin typeface="Baskerville Old Face" pitchFamily="18" charset="0"/>
              </a:rPr>
              <a:t> and 7</a:t>
            </a:r>
            <a:r>
              <a:rPr lang="en-JM" sz="2400" baseline="30000" dirty="0">
                <a:latin typeface="Baskerville Old Face" pitchFamily="18" charset="0"/>
              </a:rPr>
              <a:t>th</a:t>
            </a:r>
            <a:r>
              <a:rPr lang="en-JM" sz="2400" dirty="0">
                <a:latin typeface="Baskerville Old Face" pitchFamily="18" charset="0"/>
              </a:rPr>
              <a:t> choice must be made from the cluster list of schools.</a:t>
            </a:r>
          </a:p>
          <a:p>
            <a:pPr marL="0" indent="0">
              <a:lnSpc>
                <a:spcPct val="90000"/>
              </a:lnSpc>
              <a:buNone/>
            </a:pPr>
            <a:endParaRPr lang="en-JM" sz="2400" dirty="0">
              <a:latin typeface="Baskerville Old Face" pitchFamily="18" charset="0"/>
            </a:endParaRPr>
          </a:p>
          <a:p>
            <a:pPr>
              <a:lnSpc>
                <a:spcPct val="90000"/>
              </a:lnSpc>
            </a:pPr>
            <a:r>
              <a:rPr lang="en-JM" sz="2400" dirty="0">
                <a:latin typeface="Baskerville Old Face" pitchFamily="18" charset="0"/>
              </a:rPr>
              <a:t>The assessment results will also be made available as is customary during the third week of June.</a:t>
            </a:r>
            <a:endParaRPr lang="en-US" sz="2400" dirty="0">
              <a:latin typeface="Baskerville Old Face" pitchFamily="18" charset="0"/>
            </a:endParaRPr>
          </a:p>
          <a:p>
            <a:pPr marL="0" indent="0">
              <a:lnSpc>
                <a:spcPct val="90000"/>
              </a:lnSpc>
              <a:buNone/>
            </a:pPr>
            <a:endParaRPr lang="en-JM" sz="2400" dirty="0">
              <a:latin typeface="Baskerville Old Face" pitchFamily="18" charset="0"/>
            </a:endParaRPr>
          </a:p>
          <a:p>
            <a:pPr marL="0" indent="0">
              <a:lnSpc>
                <a:spcPct val="90000"/>
              </a:lnSpc>
              <a:buNone/>
            </a:pPr>
            <a:endParaRPr lang="en-US" sz="2400" dirty="0"/>
          </a:p>
        </p:txBody>
      </p:sp>
    </p:spTree>
    <p:extLst>
      <p:ext uri="{BB962C8B-B14F-4D97-AF65-F5344CB8AC3E}">
        <p14:creationId xmlns:p14="http://schemas.microsoft.com/office/powerpoint/2010/main" val="40079618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Freeform 28">
            <a:extLst>
              <a:ext uri="{FF2B5EF4-FFF2-40B4-BE49-F238E27FC236}">
                <a16:creationId xmlns:a16="http://schemas.microsoft.com/office/drawing/2014/main" id="{3FCC729B-E528-40C3-82D3-BA4375575E8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720090" y="0"/>
            <a:ext cx="8413995"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3" name="Freeform 26">
            <a:extLst>
              <a:ext uri="{FF2B5EF4-FFF2-40B4-BE49-F238E27FC236}">
                <a16:creationId xmlns:a16="http://schemas.microsoft.com/office/drawing/2014/main" id="{58F1FB8D-1842-4A04-998D-6CF047AB279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065186" y="0"/>
            <a:ext cx="8078814"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Image result for preparation"/>
          <p:cNvPicPr>
            <a:picLocks noChangeAspect="1" noChangeArrowheads="1"/>
          </p:cNvPicPr>
          <p:nvPr/>
        </p:nvPicPr>
        <p:blipFill rotWithShape="1">
          <a:blip r:embed="rId3"/>
          <a:srcRect/>
          <a:stretch/>
        </p:blipFill>
        <p:spPr bwMode="auto">
          <a:xfrm rot="5400000">
            <a:off x="-1088697" y="2144026"/>
            <a:ext cx="5466951" cy="2569467"/>
          </a:xfrm>
          <a:prstGeom prst="rect">
            <a:avLst/>
          </a:prstGeom>
          <a:noFill/>
        </p:spPr>
      </p:pic>
      <p:sp>
        <p:nvSpPr>
          <p:cNvPr id="2" name="Title 1"/>
          <p:cNvSpPr>
            <a:spLocks noGrp="1"/>
          </p:cNvSpPr>
          <p:nvPr>
            <p:ph type="title"/>
          </p:nvPr>
        </p:nvSpPr>
        <p:spPr>
          <a:xfrm>
            <a:off x="3288029" y="365125"/>
            <a:ext cx="5373370" cy="1325563"/>
          </a:xfrm>
        </p:spPr>
        <p:txBody>
          <a:bodyPr>
            <a:normAutofit/>
          </a:bodyPr>
          <a:lstStyle/>
          <a:p>
            <a:pPr>
              <a:lnSpc>
                <a:spcPct val="90000"/>
              </a:lnSpc>
            </a:pPr>
            <a:r>
              <a:rPr lang="en-JM" b="1">
                <a:solidFill>
                  <a:schemeClr val="bg1"/>
                </a:solidFill>
                <a:latin typeface="Georgia" pitchFamily="18" charset="0"/>
              </a:rPr>
              <a:t>PEP Preparation Activities</a:t>
            </a:r>
          </a:p>
        </p:txBody>
      </p:sp>
      <p:sp>
        <p:nvSpPr>
          <p:cNvPr id="3" name="Content Placeholder 2"/>
          <p:cNvSpPr>
            <a:spLocks noGrp="1"/>
          </p:cNvSpPr>
          <p:nvPr>
            <p:ph idx="1"/>
          </p:nvPr>
        </p:nvSpPr>
        <p:spPr>
          <a:xfrm>
            <a:off x="3290636" y="2022601"/>
            <a:ext cx="5370763" cy="4154361"/>
          </a:xfrm>
        </p:spPr>
        <p:txBody>
          <a:bodyPr>
            <a:normAutofit/>
          </a:bodyPr>
          <a:lstStyle/>
          <a:p>
            <a:pPr>
              <a:lnSpc>
                <a:spcPct val="150000"/>
              </a:lnSpc>
              <a:buNone/>
            </a:pPr>
            <a:r>
              <a:rPr lang="en-JM" sz="1700" dirty="0">
                <a:solidFill>
                  <a:schemeClr val="bg1"/>
                </a:solidFill>
                <a:latin typeface="Baskerville Old Face" pitchFamily="18" charset="0"/>
              </a:rPr>
              <a:t>	</a:t>
            </a:r>
            <a:r>
              <a:rPr lang="en-JM" sz="2400" dirty="0">
                <a:solidFill>
                  <a:schemeClr val="bg1"/>
                </a:solidFill>
                <a:latin typeface="Baskerville Old Face" pitchFamily="18" charset="0"/>
              </a:rPr>
              <a:t>In an effort to prepare the system for the roll out of this new assessment, a number of activities will take place during this school year to prepare students, teachers and parents to allow for a smooth implementation.</a:t>
            </a:r>
          </a:p>
          <a:p>
            <a:pPr>
              <a:buNone/>
            </a:pPr>
            <a:endParaRPr lang="en-JM" sz="1700" dirty="0">
              <a:solidFill>
                <a:schemeClr val="bg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JM"/>
          </a:p>
        </p:txBody>
      </p:sp>
      <p:graphicFrame>
        <p:nvGraphicFramePr>
          <p:cNvPr id="4" name="Content Placeholder 3"/>
          <p:cNvGraphicFramePr>
            <a:graphicFrameLocks/>
          </p:cNvGraphicFramePr>
          <p:nvPr>
            <p:extLst>
              <p:ext uri="{D42A27DB-BD31-4B8C-83A1-F6EECF244321}">
                <p14:modId xmlns:p14="http://schemas.microsoft.com/office/powerpoint/2010/main" val="1503352153"/>
              </p:ext>
            </p:extLst>
          </p:nvPr>
        </p:nvGraphicFramePr>
        <p:xfrm>
          <a:off x="214282" y="396622"/>
          <a:ext cx="8715436" cy="5984706"/>
        </p:xfrm>
        <a:graphic>
          <a:graphicData uri="http://schemas.openxmlformats.org/drawingml/2006/table">
            <a:tbl>
              <a:tblPr firstRow="1" firstCol="1" bandRow="1">
                <a:tableStyleId>{69CF1AB2-1976-4502-BF36-3FF5EA218861}</a:tableStyleId>
              </a:tblPr>
              <a:tblGrid>
                <a:gridCol w="5286412">
                  <a:extLst>
                    <a:ext uri="{9D8B030D-6E8A-4147-A177-3AD203B41FA5}">
                      <a16:colId xmlns:a16="http://schemas.microsoft.com/office/drawing/2014/main" val="20000"/>
                    </a:ext>
                  </a:extLst>
                </a:gridCol>
                <a:gridCol w="3429024">
                  <a:extLst>
                    <a:ext uri="{9D8B030D-6E8A-4147-A177-3AD203B41FA5}">
                      <a16:colId xmlns:a16="http://schemas.microsoft.com/office/drawing/2014/main" val="20001"/>
                    </a:ext>
                  </a:extLst>
                </a:gridCol>
              </a:tblGrid>
              <a:tr h="491908">
                <a:tc>
                  <a:txBody>
                    <a:bodyPr/>
                    <a:lstStyle/>
                    <a:p>
                      <a:pPr marL="0" marR="0" algn="l">
                        <a:lnSpc>
                          <a:spcPct val="115000"/>
                        </a:lnSpc>
                        <a:spcBef>
                          <a:spcPts val="1000"/>
                        </a:spcBef>
                        <a:spcAft>
                          <a:spcPts val="0"/>
                        </a:spcAft>
                      </a:pPr>
                      <a:r>
                        <a:rPr lang="en-JM" sz="2400" dirty="0">
                          <a:effectLst/>
                        </a:rPr>
                        <a:t>Activities</a:t>
                      </a:r>
                      <a:endParaRPr lang="en-JM" sz="2400" b="0" dirty="0">
                        <a:solidFill>
                          <a:schemeClr val="tx1"/>
                        </a:solidFill>
                        <a:effectLst/>
                        <a:latin typeface="Calibri"/>
                        <a:ea typeface="Times New Roman"/>
                        <a:cs typeface="Times New Roman"/>
                      </a:endParaRPr>
                    </a:p>
                  </a:txBody>
                  <a:tcPr marL="68580" marR="68580" marT="0" marB="0"/>
                </a:tc>
                <a:tc>
                  <a:txBody>
                    <a:bodyPr/>
                    <a:lstStyle/>
                    <a:p>
                      <a:pPr marL="0" marR="0" algn="l">
                        <a:lnSpc>
                          <a:spcPct val="115000"/>
                        </a:lnSpc>
                        <a:spcBef>
                          <a:spcPts val="1000"/>
                        </a:spcBef>
                        <a:spcAft>
                          <a:spcPts val="0"/>
                        </a:spcAft>
                      </a:pPr>
                      <a:r>
                        <a:rPr lang="en-JM" sz="2400" dirty="0">
                          <a:effectLst/>
                        </a:rPr>
                        <a:t>Date</a:t>
                      </a:r>
                      <a:endParaRPr lang="en-JM" sz="2400" b="0" dirty="0">
                        <a:solidFill>
                          <a:schemeClr val="tx1"/>
                        </a:solidFill>
                        <a:effectLst/>
                        <a:latin typeface="Calibri"/>
                        <a:ea typeface="Times New Roman"/>
                        <a:cs typeface="Times New Roman"/>
                      </a:endParaRPr>
                    </a:p>
                  </a:txBody>
                  <a:tcPr marL="68580" marR="68580" marT="0" marB="0"/>
                </a:tc>
                <a:extLst>
                  <a:ext uri="{0D108BD9-81ED-4DB2-BD59-A6C34878D82A}">
                    <a16:rowId xmlns:a16="http://schemas.microsoft.com/office/drawing/2014/main" val="10000"/>
                  </a:ext>
                </a:extLst>
              </a:tr>
              <a:tr h="714365">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JM" sz="2000" b="0" dirty="0">
                          <a:effectLst/>
                        </a:rPr>
                        <a:t>Training of Grade 4 Teachers on assessing the 21</a:t>
                      </a:r>
                      <a:r>
                        <a:rPr lang="en-JM" sz="2000" b="0" baseline="30000" dirty="0">
                          <a:effectLst/>
                        </a:rPr>
                        <a:t>st</a:t>
                      </a:r>
                      <a:r>
                        <a:rPr lang="en-JM" sz="2000" b="0" dirty="0">
                          <a:effectLst/>
                        </a:rPr>
                        <a:t> century learner</a:t>
                      </a:r>
                      <a:endParaRPr lang="en-JM" sz="2000" b="0" dirty="0">
                        <a:solidFill>
                          <a:schemeClr val="tx1"/>
                        </a:solidFill>
                        <a:effectLst/>
                        <a:latin typeface="+mn-lt"/>
                        <a:ea typeface="Calibri"/>
                        <a:cs typeface="Times New Roman"/>
                      </a:endParaRPr>
                    </a:p>
                  </a:txBody>
                  <a:tcPr marL="68580" marR="68580" marT="0" marB="0"/>
                </a:tc>
                <a:tc>
                  <a:txBody>
                    <a:bodyPr/>
                    <a:lstStyle/>
                    <a:p>
                      <a:pPr marL="0" marR="0" algn="l">
                        <a:lnSpc>
                          <a:spcPct val="115000"/>
                        </a:lnSpc>
                        <a:spcBef>
                          <a:spcPts val="0"/>
                        </a:spcBef>
                        <a:spcAft>
                          <a:spcPts val="1000"/>
                        </a:spcAft>
                      </a:pPr>
                      <a:r>
                        <a:rPr lang="en-JM" sz="2000" dirty="0">
                          <a:effectLst/>
                          <a:latin typeface="Calibri"/>
                          <a:ea typeface="Calibri"/>
                          <a:cs typeface="Times New Roman"/>
                        </a:rPr>
                        <a:t>May – June 2017</a:t>
                      </a:r>
                    </a:p>
                  </a:txBody>
                  <a:tcPr marL="68580" marR="68580" marT="0" marB="0"/>
                </a:tc>
                <a:extLst>
                  <a:ext uri="{0D108BD9-81ED-4DB2-BD59-A6C34878D82A}">
                    <a16:rowId xmlns:a16="http://schemas.microsoft.com/office/drawing/2014/main" val="10001"/>
                  </a:ext>
                </a:extLst>
              </a:tr>
              <a:tr h="380166">
                <a:tc>
                  <a:txBody>
                    <a:bodyPr/>
                    <a:lstStyle/>
                    <a:p>
                      <a:pPr marL="0" marR="0" algn="l">
                        <a:lnSpc>
                          <a:spcPct val="115000"/>
                        </a:lnSpc>
                        <a:spcBef>
                          <a:spcPts val="0"/>
                        </a:spcBef>
                        <a:spcAft>
                          <a:spcPts val="1000"/>
                        </a:spcAft>
                      </a:pPr>
                      <a:r>
                        <a:rPr lang="en-JM" sz="2000" b="0" dirty="0">
                          <a:effectLst/>
                        </a:rPr>
                        <a:t>Training of Assessment Coordinators</a:t>
                      </a:r>
                      <a:endParaRPr lang="en-JM" sz="2000" b="0" dirty="0">
                        <a:solidFill>
                          <a:schemeClr val="tx1"/>
                        </a:solidFill>
                        <a:effectLst/>
                        <a:latin typeface="Calibri"/>
                        <a:ea typeface="Calibri"/>
                        <a:cs typeface="Times New Roman"/>
                      </a:endParaRPr>
                    </a:p>
                  </a:txBody>
                  <a:tcPr marL="68580" marR="68580" marT="0" marB="0" anchor="ctr"/>
                </a:tc>
                <a:tc>
                  <a:txBody>
                    <a:bodyPr/>
                    <a:lstStyle/>
                    <a:p>
                      <a:pPr marL="0" marR="0" algn="l">
                        <a:lnSpc>
                          <a:spcPct val="115000"/>
                        </a:lnSpc>
                        <a:spcBef>
                          <a:spcPts val="0"/>
                        </a:spcBef>
                        <a:spcAft>
                          <a:spcPts val="1000"/>
                        </a:spcAft>
                      </a:pPr>
                      <a:r>
                        <a:rPr lang="en-JM" sz="2000" dirty="0">
                          <a:effectLst/>
                        </a:rPr>
                        <a:t>Began in October 2017</a:t>
                      </a:r>
                    </a:p>
                    <a:p>
                      <a:pPr marL="0" marR="0" algn="l">
                        <a:lnSpc>
                          <a:spcPct val="115000"/>
                        </a:lnSpc>
                        <a:spcBef>
                          <a:spcPts val="0"/>
                        </a:spcBef>
                        <a:spcAft>
                          <a:spcPts val="1000"/>
                        </a:spcAft>
                      </a:pPr>
                      <a:r>
                        <a:rPr lang="en-JM" sz="2000" dirty="0">
                          <a:effectLst/>
                          <a:latin typeface="Calibri"/>
                          <a:ea typeface="Calibri"/>
                          <a:cs typeface="Times New Roman"/>
                        </a:rPr>
                        <a:t>Will be Ongoing</a:t>
                      </a:r>
                    </a:p>
                  </a:txBody>
                  <a:tcPr marL="68580" marR="68580" marT="0" marB="0"/>
                </a:tc>
                <a:extLst>
                  <a:ext uri="{0D108BD9-81ED-4DB2-BD59-A6C34878D82A}">
                    <a16:rowId xmlns:a16="http://schemas.microsoft.com/office/drawing/2014/main" val="10002"/>
                  </a:ext>
                </a:extLst>
              </a:tr>
              <a:tr h="714365">
                <a:tc>
                  <a:txBody>
                    <a:bodyPr/>
                    <a:lstStyle/>
                    <a:p>
                      <a:pPr marL="0" marR="0" algn="l">
                        <a:lnSpc>
                          <a:spcPct val="115000"/>
                        </a:lnSpc>
                        <a:spcBef>
                          <a:spcPts val="0"/>
                        </a:spcBef>
                        <a:spcAft>
                          <a:spcPts val="1000"/>
                        </a:spcAft>
                      </a:pPr>
                      <a:r>
                        <a:rPr lang="en-JM" sz="2000" b="0" dirty="0">
                          <a:effectLst/>
                        </a:rPr>
                        <a:t>Training of Grade 5 Teachers on assessing the 21</a:t>
                      </a:r>
                      <a:r>
                        <a:rPr lang="en-JM" sz="2000" b="0" baseline="30000" dirty="0">
                          <a:effectLst/>
                        </a:rPr>
                        <a:t>st</a:t>
                      </a:r>
                      <a:r>
                        <a:rPr lang="en-JM" sz="2000" b="0" dirty="0">
                          <a:effectLst/>
                        </a:rPr>
                        <a:t> century learner</a:t>
                      </a:r>
                      <a:endParaRPr lang="en-JM" sz="2000" b="0" dirty="0">
                        <a:solidFill>
                          <a:schemeClr val="tx1"/>
                        </a:solidFill>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1000"/>
                        </a:spcAft>
                      </a:pPr>
                      <a:r>
                        <a:rPr lang="en-JM" sz="2000" dirty="0">
                          <a:effectLst/>
                        </a:rPr>
                        <a:t>November – December 2017</a:t>
                      </a:r>
                      <a:endParaRPr lang="en-JM" sz="2000" dirty="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556716">
                <a:tc>
                  <a:txBody>
                    <a:bodyPr/>
                    <a:lstStyle/>
                    <a:p>
                      <a:pPr marL="0" marR="0" algn="l">
                        <a:lnSpc>
                          <a:spcPct val="115000"/>
                        </a:lnSpc>
                        <a:spcBef>
                          <a:spcPts val="0"/>
                        </a:spcBef>
                        <a:spcAft>
                          <a:spcPts val="1000"/>
                        </a:spcAft>
                      </a:pPr>
                      <a:r>
                        <a:rPr lang="en-JM" sz="2000" b="0" dirty="0">
                          <a:effectLst/>
                        </a:rPr>
                        <a:t>Town Hall Meetings with the Public</a:t>
                      </a:r>
                      <a:endParaRPr lang="en-JM" sz="2000" b="0" dirty="0">
                        <a:solidFill>
                          <a:schemeClr val="tx1"/>
                        </a:solidFill>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1000"/>
                        </a:spcAft>
                      </a:pPr>
                      <a:r>
                        <a:rPr lang="en-JM" sz="2000" dirty="0">
                          <a:effectLst/>
                        </a:rPr>
                        <a:t>November – December 2017</a:t>
                      </a:r>
                      <a:endParaRPr lang="en-JM" sz="2000" dirty="0">
                        <a:effectLst/>
                        <a:latin typeface="+mn-lt"/>
                        <a:ea typeface="Calibri"/>
                        <a:cs typeface="Times New Roman"/>
                      </a:endParaRPr>
                    </a:p>
                  </a:txBody>
                  <a:tcPr marL="68580" marR="68580" marT="0" marB="0"/>
                </a:tc>
                <a:extLst>
                  <a:ext uri="{0D108BD9-81ED-4DB2-BD59-A6C34878D82A}">
                    <a16:rowId xmlns:a16="http://schemas.microsoft.com/office/drawing/2014/main" val="10004"/>
                  </a:ext>
                </a:extLst>
              </a:tr>
              <a:tr h="449981">
                <a:tc>
                  <a:txBody>
                    <a:bodyPr/>
                    <a:lstStyle/>
                    <a:p>
                      <a:pPr marL="0" marR="0" algn="l">
                        <a:lnSpc>
                          <a:spcPct val="115000"/>
                        </a:lnSpc>
                        <a:spcBef>
                          <a:spcPts val="0"/>
                        </a:spcBef>
                        <a:spcAft>
                          <a:spcPts val="1000"/>
                        </a:spcAft>
                      </a:pPr>
                      <a:r>
                        <a:rPr lang="en-JM" sz="2000" b="0" dirty="0">
                          <a:effectLst/>
                        </a:rPr>
                        <a:t>Publication of sample item types</a:t>
                      </a:r>
                      <a:endParaRPr lang="en-JM" sz="2000" b="0" dirty="0">
                        <a:solidFill>
                          <a:schemeClr val="tx1"/>
                        </a:solidFill>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1000"/>
                        </a:spcAft>
                      </a:pPr>
                      <a:r>
                        <a:rPr lang="en-JM" sz="2000" dirty="0">
                          <a:effectLst/>
                        </a:rPr>
                        <a:t>May/June 2018</a:t>
                      </a:r>
                      <a:endParaRPr lang="en-JM" sz="2000" dirty="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449981">
                <a:tc>
                  <a:txBody>
                    <a:bodyPr/>
                    <a:lstStyle/>
                    <a:p>
                      <a:pPr marL="0" marR="0" algn="l">
                        <a:lnSpc>
                          <a:spcPct val="115000"/>
                        </a:lnSpc>
                        <a:spcBef>
                          <a:spcPts val="0"/>
                        </a:spcBef>
                        <a:spcAft>
                          <a:spcPts val="1000"/>
                        </a:spcAft>
                      </a:pPr>
                      <a:r>
                        <a:rPr lang="en-JM" sz="2000" b="0" dirty="0">
                          <a:effectLst/>
                        </a:rPr>
                        <a:t>Training of</a:t>
                      </a:r>
                      <a:r>
                        <a:rPr lang="en-JM" sz="2000" b="0" baseline="0" dirty="0">
                          <a:effectLst/>
                        </a:rPr>
                        <a:t> </a:t>
                      </a:r>
                      <a:r>
                        <a:rPr lang="en-JM" sz="2000" b="0" dirty="0">
                          <a:effectLst/>
                        </a:rPr>
                        <a:t>Grades 4 and 5 teachers</a:t>
                      </a:r>
                      <a:endParaRPr lang="en-JM" sz="2000" b="0" dirty="0">
                        <a:solidFill>
                          <a:schemeClr val="tx1"/>
                        </a:solidFill>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1000"/>
                        </a:spcAft>
                      </a:pPr>
                      <a:r>
                        <a:rPr lang="en-JM" sz="2000" dirty="0">
                          <a:effectLst/>
                        </a:rPr>
                        <a:t>May 2018</a:t>
                      </a:r>
                      <a:endParaRPr lang="en-JM" sz="2000" dirty="0">
                        <a:effectLst/>
                        <a:latin typeface="Calibri"/>
                        <a:ea typeface="Calibri"/>
                        <a:cs typeface="Times New Roman"/>
                      </a:endParaRPr>
                    </a:p>
                  </a:txBody>
                  <a:tcPr marL="68580" marR="68580" marT="0" marB="0"/>
                </a:tc>
                <a:extLst>
                  <a:ext uri="{0D108BD9-81ED-4DB2-BD59-A6C34878D82A}">
                    <a16:rowId xmlns:a16="http://schemas.microsoft.com/office/drawing/2014/main" val="10006"/>
                  </a:ext>
                </a:extLst>
              </a:tr>
              <a:tr h="449981">
                <a:tc>
                  <a:txBody>
                    <a:bodyPr/>
                    <a:lstStyle/>
                    <a:p>
                      <a:pPr marL="0" marR="0" algn="l">
                        <a:lnSpc>
                          <a:spcPct val="115000"/>
                        </a:lnSpc>
                        <a:spcBef>
                          <a:spcPts val="0"/>
                        </a:spcBef>
                        <a:spcAft>
                          <a:spcPts val="1000"/>
                        </a:spcAft>
                      </a:pPr>
                      <a:r>
                        <a:rPr lang="en-JM" sz="2000" b="0" dirty="0">
                          <a:effectLst/>
                        </a:rPr>
                        <a:t>National Pilot of Performance Tasks for Grade 4</a:t>
                      </a:r>
                      <a:endParaRPr lang="en-JM" sz="2000" b="0" dirty="0">
                        <a:solidFill>
                          <a:schemeClr val="tx1"/>
                        </a:solidFill>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1000"/>
                        </a:spcAft>
                      </a:pPr>
                      <a:r>
                        <a:rPr lang="en-JM" sz="2000" dirty="0">
                          <a:effectLst/>
                        </a:rPr>
                        <a:t>June  2018</a:t>
                      </a:r>
                      <a:endParaRPr lang="en-JM" sz="2000" dirty="0">
                        <a:effectLst/>
                        <a:latin typeface="Calibri"/>
                        <a:ea typeface="Calibri"/>
                        <a:cs typeface="Times New Roman"/>
                      </a:endParaRPr>
                    </a:p>
                  </a:txBody>
                  <a:tcPr marL="68580" marR="68580" marT="0" marB="0"/>
                </a:tc>
                <a:extLst>
                  <a:ext uri="{0D108BD9-81ED-4DB2-BD59-A6C34878D82A}">
                    <a16:rowId xmlns:a16="http://schemas.microsoft.com/office/drawing/2014/main" val="10008"/>
                  </a:ext>
                </a:extLst>
              </a:tr>
              <a:tr h="449981">
                <a:tc>
                  <a:txBody>
                    <a:bodyPr/>
                    <a:lstStyle/>
                    <a:p>
                      <a:pPr marL="0" marR="0" algn="l">
                        <a:lnSpc>
                          <a:spcPct val="115000"/>
                        </a:lnSpc>
                        <a:spcBef>
                          <a:spcPts val="0"/>
                        </a:spcBef>
                        <a:spcAft>
                          <a:spcPts val="1000"/>
                        </a:spcAft>
                      </a:pPr>
                      <a:r>
                        <a:rPr lang="en-JM" sz="2000" b="0" dirty="0">
                          <a:effectLst/>
                        </a:rPr>
                        <a:t>National Pilot of Performance Tasks for Grade 5</a:t>
                      </a:r>
                      <a:endParaRPr lang="en-JM" sz="2000" b="0" dirty="0">
                        <a:solidFill>
                          <a:schemeClr val="tx1"/>
                        </a:solidFill>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1000"/>
                        </a:spcAft>
                      </a:pPr>
                      <a:r>
                        <a:rPr lang="en-JM" sz="2000" dirty="0">
                          <a:effectLst/>
                        </a:rPr>
                        <a:t>June  2018</a:t>
                      </a:r>
                      <a:endParaRPr lang="en-JM" sz="2000" dirty="0">
                        <a:effectLst/>
                        <a:latin typeface="Calibri"/>
                        <a:ea typeface="Calibri"/>
                        <a:cs typeface="Times New Roman"/>
                      </a:endParaRPr>
                    </a:p>
                  </a:txBody>
                  <a:tcPr marL="68580" marR="68580" marT="0" marB="0"/>
                </a:tc>
                <a:extLst>
                  <a:ext uri="{0D108BD9-81ED-4DB2-BD59-A6C34878D82A}">
                    <a16:rowId xmlns:a16="http://schemas.microsoft.com/office/drawing/2014/main" val="10009"/>
                  </a:ext>
                </a:extLst>
              </a:tr>
              <a:tr h="449981">
                <a:tc>
                  <a:txBody>
                    <a:bodyPr/>
                    <a:lstStyle/>
                    <a:p>
                      <a:pPr marL="0" marR="0" algn="l">
                        <a:lnSpc>
                          <a:spcPct val="115000"/>
                        </a:lnSpc>
                        <a:spcBef>
                          <a:spcPts val="0"/>
                        </a:spcBef>
                        <a:spcAft>
                          <a:spcPts val="1000"/>
                        </a:spcAft>
                      </a:pPr>
                      <a:r>
                        <a:rPr lang="en-JM" sz="2000" b="0" dirty="0">
                          <a:effectLst/>
                        </a:rPr>
                        <a:t>Training of Grade 6 teachers</a:t>
                      </a:r>
                      <a:endParaRPr lang="en-JM" sz="2000" b="0" dirty="0">
                        <a:solidFill>
                          <a:schemeClr val="tx1"/>
                        </a:solidFill>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1000"/>
                        </a:spcAft>
                      </a:pPr>
                      <a:r>
                        <a:rPr lang="en-JM" sz="2000" dirty="0">
                          <a:effectLst/>
                        </a:rPr>
                        <a:t>July - August 2018</a:t>
                      </a:r>
                      <a:endParaRPr lang="en-JM" sz="2000" dirty="0">
                        <a:effectLst/>
                        <a:latin typeface="Calibri"/>
                        <a:ea typeface="Calibri"/>
                        <a:cs typeface="Times New Roman"/>
                      </a:endParaRPr>
                    </a:p>
                  </a:txBody>
                  <a:tcPr marL="68580" marR="68580" marT="0" marB="0"/>
                </a:tc>
                <a:extLst>
                  <a:ext uri="{0D108BD9-81ED-4DB2-BD59-A6C34878D82A}">
                    <a16:rowId xmlns:a16="http://schemas.microsoft.com/office/drawing/2014/main" val="10010"/>
                  </a:ext>
                </a:extLst>
              </a:tr>
              <a:tr h="449981">
                <a:tc>
                  <a:txBody>
                    <a:bodyPr/>
                    <a:lstStyle/>
                    <a:p>
                      <a:pPr marL="0" marR="0" algn="l">
                        <a:lnSpc>
                          <a:spcPct val="115000"/>
                        </a:lnSpc>
                        <a:spcBef>
                          <a:spcPts val="0"/>
                        </a:spcBef>
                        <a:spcAft>
                          <a:spcPts val="1000"/>
                        </a:spcAft>
                      </a:pPr>
                      <a:r>
                        <a:rPr lang="en-JM" sz="2000" b="0" dirty="0">
                          <a:solidFill>
                            <a:schemeClr val="tx1"/>
                          </a:solidFill>
                          <a:effectLst/>
                          <a:latin typeface="Calibri"/>
                          <a:ea typeface="Calibri"/>
                          <a:cs typeface="Times New Roman"/>
                        </a:rPr>
                        <a:t>Test</a:t>
                      </a:r>
                      <a:r>
                        <a:rPr lang="en-JM" sz="2000" b="0" baseline="0" dirty="0">
                          <a:solidFill>
                            <a:schemeClr val="tx1"/>
                          </a:solidFill>
                          <a:effectLst/>
                          <a:latin typeface="Calibri"/>
                          <a:ea typeface="Calibri"/>
                          <a:cs typeface="Times New Roman"/>
                        </a:rPr>
                        <a:t> Preparation Material</a:t>
                      </a:r>
                      <a:endParaRPr lang="en-JM" sz="2000" b="0" dirty="0">
                        <a:solidFill>
                          <a:schemeClr val="tx1"/>
                        </a:solidFill>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1000"/>
                        </a:spcAft>
                      </a:pPr>
                      <a:r>
                        <a:rPr lang="en-JM" sz="2000" dirty="0">
                          <a:effectLst/>
                          <a:latin typeface="Calibri"/>
                          <a:ea typeface="Calibri"/>
                          <a:cs typeface="Times New Roman"/>
                        </a:rPr>
                        <a:t>September</a:t>
                      </a:r>
                      <a:r>
                        <a:rPr lang="en-JM" sz="2000" baseline="0" dirty="0">
                          <a:effectLst/>
                          <a:latin typeface="Calibri"/>
                          <a:ea typeface="Calibri"/>
                          <a:cs typeface="Times New Roman"/>
                        </a:rPr>
                        <a:t> 2018</a:t>
                      </a:r>
                      <a:endParaRPr lang="en-JM" sz="2000" dirty="0">
                        <a:effectLst/>
                        <a:latin typeface="Calibri"/>
                        <a:ea typeface="Calibri"/>
                        <a:cs typeface="Times New Roman"/>
                      </a:endParaRPr>
                    </a:p>
                  </a:txBody>
                  <a:tcPr marL="68580" marR="68580" marT="0" marB="0"/>
                </a:tc>
                <a:extLst>
                  <a:ext uri="{0D108BD9-81ED-4DB2-BD59-A6C34878D82A}">
                    <a16:rowId xmlns:a16="http://schemas.microsoft.com/office/drawing/2014/main" val="10011"/>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28596" y="428604"/>
            <a:ext cx="8229600" cy="857256"/>
          </a:xfrm>
        </p:spPr>
        <p:txBody>
          <a:bodyPr>
            <a:noAutofit/>
          </a:bodyPr>
          <a:lstStyle/>
          <a:p>
            <a:r>
              <a:rPr lang="en-US" sz="3200" b="1" dirty="0">
                <a:latin typeface="Georgia" pitchFamily="18" charset="0"/>
              </a:rPr>
              <a:t>What are the 21</a:t>
            </a:r>
            <a:r>
              <a:rPr lang="en-US" sz="3200" b="1" baseline="30000" dirty="0">
                <a:latin typeface="Georgia" pitchFamily="18" charset="0"/>
              </a:rPr>
              <a:t>st</a:t>
            </a:r>
            <a:r>
              <a:rPr lang="en-US" sz="3200" b="1" dirty="0">
                <a:latin typeface="Georgia" pitchFamily="18" charset="0"/>
              </a:rPr>
              <a:t> Century Skills Promoted in the National Standards Curriculum?</a:t>
            </a:r>
          </a:p>
        </p:txBody>
      </p:sp>
      <p:sp>
        <p:nvSpPr>
          <p:cNvPr id="3" name="Content Placeholder 2"/>
          <p:cNvSpPr>
            <a:spLocks noGrp="1"/>
          </p:cNvSpPr>
          <p:nvPr>
            <p:ph idx="1"/>
          </p:nvPr>
        </p:nvSpPr>
        <p:spPr>
          <a:xfrm>
            <a:off x="539552" y="4967668"/>
            <a:ext cx="7992888" cy="1413659"/>
          </a:xfrm>
        </p:spPr>
        <p:txBody>
          <a:bodyPr>
            <a:normAutofit fontScale="77500" lnSpcReduction="20000"/>
          </a:bodyPr>
          <a:lstStyle/>
          <a:p>
            <a:pPr marL="0" indent="0">
              <a:buNone/>
            </a:pPr>
            <a:r>
              <a:rPr lang="en-US" sz="2800" dirty="0">
                <a:latin typeface="Baskerville Old Face" pitchFamily="18" charset="0"/>
              </a:rPr>
              <a:t>True mastery of any subject involves a student being able to apply subject content, skills and abilities in different ways to solve a problem.</a:t>
            </a:r>
          </a:p>
          <a:p>
            <a:endParaRPr lang="en-US" sz="2800" dirty="0">
              <a:latin typeface="Baskerville Old Face" pitchFamily="18" charset="0"/>
            </a:endParaRPr>
          </a:p>
          <a:p>
            <a:pPr algn="ctr">
              <a:buNone/>
            </a:pPr>
            <a:r>
              <a:rPr lang="en-US" sz="2800" b="1" dirty="0">
                <a:effectLst>
                  <a:outerShdw blurRad="38100" dist="38100" dir="2700000" algn="tl">
                    <a:srgbClr val="000000">
                      <a:alpha val="43137"/>
                    </a:srgbClr>
                  </a:outerShdw>
                </a:effectLst>
                <a:latin typeface="Baskerville Old Face" pitchFamily="18" charset="0"/>
              </a:rPr>
              <a:t>Mastery = Subject Content + Skills</a:t>
            </a:r>
          </a:p>
          <a:p>
            <a:endParaRPr lang="en-US" sz="2800" dirty="0"/>
          </a:p>
          <a:p>
            <a:endParaRPr lang="en-US" dirty="0"/>
          </a:p>
          <a:p>
            <a:endParaRPr lang="en-US" dirty="0"/>
          </a:p>
        </p:txBody>
      </p:sp>
      <p:grpSp>
        <p:nvGrpSpPr>
          <p:cNvPr id="12" name="Group 11">
            <a:extLst>
              <a:ext uri="{FF2B5EF4-FFF2-40B4-BE49-F238E27FC236}">
                <a16:creationId xmlns:a16="http://schemas.microsoft.com/office/drawing/2014/main" id="{CDC07C46-717B-4577-A5F4-585656EAA387}"/>
              </a:ext>
            </a:extLst>
          </p:cNvPr>
          <p:cNvGrpSpPr/>
          <p:nvPr/>
        </p:nvGrpSpPr>
        <p:grpSpPr>
          <a:xfrm>
            <a:off x="229816" y="1844824"/>
            <a:ext cx="8428380" cy="3168352"/>
            <a:chOff x="229816" y="1844824"/>
            <a:chExt cx="8428380" cy="3168352"/>
          </a:xfrm>
        </p:grpSpPr>
        <p:pic>
          <p:nvPicPr>
            <p:cNvPr id="10" name="Content Placeholder 7">
              <a:extLst>
                <a:ext uri="{FF2B5EF4-FFF2-40B4-BE49-F238E27FC236}">
                  <a16:creationId xmlns:a16="http://schemas.microsoft.com/office/drawing/2014/main" id="{EADF35E3-2ACD-42A1-9631-6D3A27E45410}"/>
                </a:ext>
              </a:extLst>
            </p:cNvPr>
            <p:cNvPicPr>
              <a:picLocks noChangeAspect="1"/>
            </p:cNvPicPr>
            <p:nvPr/>
          </p:nvPicPr>
          <p:blipFill rotWithShape="1">
            <a:blip r:embed="rId3">
              <a:extLst>
                <a:ext uri="{28A0092B-C50C-407E-A947-70E740481C1C}">
                  <a14:useLocalDpi xmlns:a14="http://schemas.microsoft.com/office/drawing/2010/main" val="0"/>
                </a:ext>
              </a:extLst>
            </a:blip>
            <a:srcRect l="4150" t="31423" r="5101" b="18589"/>
            <a:stretch/>
          </p:blipFill>
          <p:spPr>
            <a:xfrm>
              <a:off x="233260" y="1844824"/>
              <a:ext cx="8424936" cy="2901815"/>
            </a:xfrm>
            <a:prstGeom prst="rect">
              <a:avLst/>
            </a:prstGeom>
          </p:spPr>
        </p:pic>
        <p:sp>
          <p:nvSpPr>
            <p:cNvPr id="11" name="Rectangle 10">
              <a:extLst>
                <a:ext uri="{FF2B5EF4-FFF2-40B4-BE49-F238E27FC236}">
                  <a16:creationId xmlns:a16="http://schemas.microsoft.com/office/drawing/2014/main" id="{8AFCE5E7-12BB-4A6B-8484-3EA27942C3ED}"/>
                </a:ext>
              </a:extLst>
            </p:cNvPr>
            <p:cNvSpPr/>
            <p:nvPr/>
          </p:nvSpPr>
          <p:spPr>
            <a:xfrm flipH="1" flipV="1">
              <a:off x="229816" y="4149080"/>
              <a:ext cx="1965920" cy="864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a:p>
          </p:txBody>
        </p:sp>
      </p:grpSp>
    </p:spTree>
    <p:extLst>
      <p:ext uri="{BB962C8B-B14F-4D97-AF65-F5344CB8AC3E}">
        <p14:creationId xmlns:p14="http://schemas.microsoft.com/office/powerpoint/2010/main" val="42879064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B5F91B86-1A67-4230-BAC7-D30DB0176F7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8650" y="685006"/>
            <a:ext cx="685800" cy="685800"/>
          </a:xfrm>
          <a:prstGeom prst="rect">
            <a:avLst/>
          </a:prstGeom>
        </p:spPr>
      </p:pic>
      <p:sp>
        <p:nvSpPr>
          <p:cNvPr id="2" name="Title 1"/>
          <p:cNvSpPr>
            <a:spLocks noGrp="1"/>
          </p:cNvSpPr>
          <p:nvPr>
            <p:ph type="title"/>
          </p:nvPr>
        </p:nvSpPr>
        <p:spPr>
          <a:xfrm>
            <a:off x="1435101" y="365125"/>
            <a:ext cx="7080249" cy="1325563"/>
          </a:xfrm>
        </p:spPr>
        <p:txBody>
          <a:bodyPr vert="horz" lIns="91440" tIns="45720" rIns="91440" bIns="45720" rtlCol="0" anchor="ctr">
            <a:normAutofit/>
          </a:bodyPr>
          <a:lstStyle/>
          <a:p>
            <a:pPr algn="l">
              <a:lnSpc>
                <a:spcPct val="90000"/>
              </a:lnSpc>
            </a:pPr>
            <a:r>
              <a:rPr lang="en-US" b="1" kern="1200">
                <a:solidFill>
                  <a:schemeClr val="tx1"/>
                </a:solidFill>
                <a:latin typeface="+mj-lt"/>
                <a:ea typeface="+mj-ea"/>
                <a:cs typeface="+mj-cs"/>
              </a:rPr>
              <a:t>Next Steps</a:t>
            </a:r>
          </a:p>
        </p:txBody>
      </p:sp>
      <p:sp>
        <p:nvSpPr>
          <p:cNvPr id="4" name="Content Placeholder 3"/>
          <p:cNvSpPr>
            <a:spLocks noGrp="1"/>
          </p:cNvSpPr>
          <p:nvPr>
            <p:ph sz="half" idx="1"/>
          </p:nvPr>
        </p:nvSpPr>
        <p:spPr>
          <a:xfrm>
            <a:off x="628650" y="1825625"/>
            <a:ext cx="7886700" cy="4351338"/>
          </a:xfrm>
        </p:spPr>
        <p:txBody>
          <a:bodyPr vert="horz" lIns="91440" tIns="45720" rIns="91440" bIns="45720" rtlCol="0">
            <a:normAutofit/>
          </a:bodyPr>
          <a:lstStyle/>
          <a:p>
            <a:pPr marL="228600" indent="-228600">
              <a:lnSpc>
                <a:spcPct val="90000"/>
              </a:lnSpc>
            </a:pPr>
            <a:r>
              <a:rPr lang="en-US"/>
              <a:t>Key note: PEP is a series of assessments that will require students to demonstrate their knowledge, skills and ability in multiple ways.</a:t>
            </a:r>
          </a:p>
          <a:p>
            <a:pPr marL="228600" indent="-228600">
              <a:lnSpc>
                <a:spcPct val="90000"/>
              </a:lnSpc>
            </a:pPr>
            <a:endParaRPr lang="en-US"/>
          </a:p>
          <a:p>
            <a:pPr marL="228600" indent="-228600">
              <a:lnSpc>
                <a:spcPct val="90000"/>
              </a:lnSpc>
            </a:pPr>
            <a:r>
              <a:rPr lang="en-US"/>
              <a:t>Get involved in your child’s school:</a:t>
            </a:r>
          </a:p>
          <a:p>
            <a:pPr marL="536575" lvl="2">
              <a:lnSpc>
                <a:spcPct val="90000"/>
              </a:lnSpc>
            </a:pPr>
            <a:r>
              <a:rPr lang="en-US"/>
              <a:t>Attend PTA Meetings (schools give important information during these forums)</a:t>
            </a:r>
          </a:p>
          <a:p>
            <a:pPr marL="536575" lvl="2">
              <a:lnSpc>
                <a:spcPct val="90000"/>
              </a:lnSpc>
            </a:pPr>
            <a:r>
              <a:rPr lang="en-US"/>
              <a:t>Partner with your child's teacher to help develop these skills</a:t>
            </a:r>
          </a:p>
          <a:p>
            <a:pPr marL="228600" lvl="1" indent="-228600">
              <a:lnSpc>
                <a:spcPct val="90000"/>
              </a:lnSpc>
              <a:buFont typeface="Arial" panose="020B0604020202020204" pitchFamily="34" charset="0"/>
              <a:buChar char="•"/>
            </a:pPr>
            <a:endParaRPr lang="en-US"/>
          </a:p>
          <a:p>
            <a:pPr indent="-228600">
              <a:lnSpc>
                <a:spcPct val="90000"/>
              </a:lnSpc>
            </a:pPr>
            <a:endParaRPr lang="en-US"/>
          </a:p>
          <a:p>
            <a:pPr marL="457200" lvl="1" indent="-228600">
              <a:lnSpc>
                <a:spcPct val="90000"/>
              </a:lnSpc>
              <a:buFont typeface="Arial" panose="020B0604020202020204" pitchFamily="34" charset="0"/>
              <a:buChar char="•"/>
            </a:pPr>
            <a:endParaRPr lang="en-US"/>
          </a:p>
        </p:txBody>
      </p:sp>
    </p:spTree>
    <p:extLst>
      <p:ext uri="{BB962C8B-B14F-4D97-AF65-F5344CB8AC3E}">
        <p14:creationId xmlns:p14="http://schemas.microsoft.com/office/powerpoint/2010/main" val="40024369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76200"/>
            <a:ext cx="8229600" cy="731838"/>
          </a:xfrm>
        </p:spPr>
        <p:txBody>
          <a:bodyPr>
            <a:normAutofit/>
          </a:bodyPr>
          <a:lstStyle/>
          <a:p>
            <a:r>
              <a:rPr lang="en-US" sz="3600" b="1" dirty="0">
                <a:latin typeface="Georgia" pitchFamily="18" charset="0"/>
              </a:rPr>
              <a:t>Next Steps</a:t>
            </a:r>
          </a:p>
        </p:txBody>
      </p:sp>
      <p:sp>
        <p:nvSpPr>
          <p:cNvPr id="3" name="Content Placeholder 2"/>
          <p:cNvSpPr>
            <a:spLocks noGrp="1"/>
          </p:cNvSpPr>
          <p:nvPr>
            <p:ph sz="half" idx="1"/>
          </p:nvPr>
        </p:nvSpPr>
        <p:spPr>
          <a:xfrm>
            <a:off x="304800" y="1066800"/>
            <a:ext cx="8458200" cy="5562600"/>
          </a:xfrm>
        </p:spPr>
        <p:txBody>
          <a:bodyPr/>
          <a:lstStyle/>
          <a:p>
            <a:pPr marL="0" indent="0">
              <a:buNone/>
            </a:pPr>
            <a:r>
              <a:rPr lang="en-US" dirty="0">
                <a:latin typeface="Baskerville Old Face" pitchFamily="18" charset="0"/>
              </a:rPr>
              <a:t>For more information:</a:t>
            </a:r>
          </a:p>
          <a:p>
            <a:pPr marL="0" indent="0">
              <a:buNone/>
            </a:pPr>
            <a:endParaRPr lang="en-US" dirty="0">
              <a:latin typeface="Comic Sans MS" pitchFamily="66" charset="0"/>
            </a:endParaRPr>
          </a:p>
          <a:p>
            <a:pPr marL="0" indent="0">
              <a:buNone/>
            </a:pPr>
            <a:r>
              <a:rPr lang="en-US" sz="2200" dirty="0">
                <a:latin typeface="Comic Sans MS" pitchFamily="66" charset="0"/>
              </a:rPr>
              <a:t>Website   </a:t>
            </a:r>
            <a:r>
              <a:rPr lang="en-US" sz="2200" dirty="0">
                <a:latin typeface="Comic Sans MS" pitchFamily="66" charset="0"/>
                <a:hlinkClick r:id="rId2"/>
              </a:rPr>
              <a:t>http://www.moe.gov.jm/</a:t>
            </a:r>
            <a:endParaRPr lang="en-US" sz="2200" dirty="0">
              <a:latin typeface="Comic Sans MS" pitchFamily="66" charset="0"/>
            </a:endParaRPr>
          </a:p>
          <a:p>
            <a:pPr marL="457200" lvl="1" indent="0">
              <a:buNone/>
            </a:pPr>
            <a:endParaRPr lang="en-US" sz="2200" dirty="0">
              <a:latin typeface="Comic Sans MS" pitchFamily="66" charset="0"/>
            </a:endParaRPr>
          </a:p>
          <a:p>
            <a:pPr lvl="1"/>
            <a:r>
              <a:rPr lang="en-US" sz="2200" dirty="0">
                <a:latin typeface="Comic Sans MS" pitchFamily="66" charset="0"/>
              </a:rPr>
              <a:t>       Ministry of Education Youth &amp; Information</a:t>
            </a:r>
          </a:p>
          <a:p>
            <a:pPr marL="457200" lvl="1" indent="0">
              <a:buNone/>
            </a:pPr>
            <a:endParaRPr lang="en-US" sz="2200" dirty="0">
              <a:latin typeface="Comic Sans MS" pitchFamily="66" charset="0"/>
            </a:endParaRPr>
          </a:p>
          <a:p>
            <a:pPr marL="457200" lvl="1" indent="0">
              <a:buNone/>
            </a:pPr>
            <a:endParaRPr lang="en-US" sz="2200" dirty="0">
              <a:latin typeface="Comic Sans MS" pitchFamily="66" charset="0"/>
            </a:endParaRPr>
          </a:p>
          <a:p>
            <a:pPr marL="457200" lvl="1" indent="0">
              <a:buNone/>
            </a:pPr>
            <a:r>
              <a:rPr lang="en-US" sz="2200" dirty="0">
                <a:latin typeface="Comic Sans MS" pitchFamily="66" charset="0"/>
              </a:rPr>
              <a:t>          @</a:t>
            </a:r>
            <a:r>
              <a:rPr lang="en-US" sz="2200" dirty="0" err="1">
                <a:latin typeface="Comic Sans MS" pitchFamily="66" charset="0"/>
              </a:rPr>
              <a:t>MOEYIJamaica</a:t>
            </a:r>
            <a:endParaRPr lang="en-US" sz="2200" dirty="0">
              <a:latin typeface="Comic Sans MS" pitchFamily="66" charset="0"/>
            </a:endParaRPr>
          </a:p>
          <a:p>
            <a:pPr marL="457200" lvl="1" indent="0">
              <a:buNone/>
            </a:pPr>
            <a:endParaRPr lang="en-US" sz="2200" dirty="0">
              <a:latin typeface="Comic Sans MS" pitchFamily="66" charset="0"/>
            </a:endParaRPr>
          </a:p>
          <a:p>
            <a:pPr marL="457200" lvl="1" indent="0">
              <a:buNone/>
            </a:pPr>
            <a:endParaRPr lang="en-US" sz="2200" dirty="0">
              <a:latin typeface="Comic Sans MS" pitchFamily="66" charset="0"/>
            </a:endParaRPr>
          </a:p>
          <a:p>
            <a:pPr marL="457200" lvl="1" indent="0">
              <a:buNone/>
            </a:pPr>
            <a:r>
              <a:rPr lang="en-US" sz="2200" dirty="0">
                <a:latin typeface="Comic Sans MS" pitchFamily="66" charset="0"/>
              </a:rPr>
              <a:t>          922-5680/ 922-2420/ 948-9254</a:t>
            </a:r>
          </a:p>
          <a:p>
            <a:pPr marL="0" indent="0">
              <a:buNone/>
            </a:pPr>
            <a:endParaRPr lang="en-US" dirty="0"/>
          </a:p>
        </p:txBody>
      </p:sp>
      <p:pic>
        <p:nvPicPr>
          <p:cNvPr id="3074" name="Picture 2" descr="Image result for faceboo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2743200"/>
            <a:ext cx="483790" cy="48379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twitt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784" y="3871784"/>
            <a:ext cx="776416" cy="776416"/>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6" descr="Image result for cal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Image result for call"/>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2" name="Picture 10"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 y="5181600"/>
            <a:ext cx="571886" cy="571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23432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4AC5506-6312-4701-8D3C-40187889A94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94757" y="1675227"/>
            <a:ext cx="5154484" cy="4394199"/>
          </a:xfrm>
          <a:prstGeom prst="rect">
            <a:avLst/>
          </a:prstGeom>
          <a:effectLst>
            <a:softEdge rad="31750"/>
          </a:effectLst>
        </p:spPr>
      </p:pic>
      <p:sp>
        <p:nvSpPr>
          <p:cNvPr id="5" name="Title 4"/>
          <p:cNvSpPr>
            <a:spLocks noGrp="1"/>
          </p:cNvSpPr>
          <p:nvPr>
            <p:ph type="title"/>
          </p:nvPr>
        </p:nvSpPr>
        <p:spPr>
          <a:xfrm>
            <a:off x="417399" y="643467"/>
            <a:ext cx="8408193" cy="744836"/>
          </a:xfrm>
        </p:spPr>
        <p:txBody>
          <a:bodyPr vert="horz" lIns="91440" tIns="45720" rIns="91440" bIns="45720" rtlCol="0" anchor="ctr">
            <a:normAutofit/>
          </a:bodyPr>
          <a:lstStyle/>
          <a:p>
            <a:pPr>
              <a:lnSpc>
                <a:spcPct val="90000"/>
              </a:lnSpc>
            </a:pPr>
            <a:r>
              <a:rPr lang="en-US" sz="2800" kern="1200">
                <a:solidFill>
                  <a:schemeClr val="bg1"/>
                </a:solidFill>
                <a:latin typeface="+mj-lt"/>
                <a:ea typeface="+mj-ea"/>
                <a:cs typeface="+mj-cs"/>
              </a:rPr>
              <a:t>QUESTIONS</a:t>
            </a:r>
          </a:p>
        </p:txBody>
      </p:sp>
    </p:spTree>
    <p:extLst>
      <p:ext uri="{BB962C8B-B14F-4D97-AF65-F5344CB8AC3E}">
        <p14:creationId xmlns:p14="http://schemas.microsoft.com/office/powerpoint/2010/main" val="32095795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D6CF29CD-38B8-4924-BA11-6D60517487E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42816"/>
            <a:ext cx="9144000" cy="261518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322" name="Picture 2" descr="A screenshot of a cell phone&#10;&#10;Description generated with very high confidence"/>
          <p:cNvPicPr>
            <a:picLocks noChangeAspect="1" noChangeArrowheads="1"/>
          </p:cNvPicPr>
          <p:nvPr/>
        </p:nvPicPr>
        <p:blipFill>
          <a:blip r:embed="rId2"/>
          <a:srcRect l="17020" t="43945" r="65410" b="28711"/>
          <a:stretch>
            <a:fillRect/>
          </a:stretch>
        </p:blipFill>
        <p:spPr bwMode="auto">
          <a:xfrm>
            <a:off x="2704782" y="643464"/>
            <a:ext cx="3742212" cy="3275978"/>
          </a:xfrm>
          <a:prstGeom prst="rect">
            <a:avLst/>
          </a:prstGeom>
          <a:noFill/>
        </p:spPr>
      </p:pic>
      <p:sp>
        <p:nvSpPr>
          <p:cNvPr id="2" name="Title 1"/>
          <p:cNvSpPr>
            <a:spLocks noGrp="1"/>
          </p:cNvSpPr>
          <p:nvPr>
            <p:ph type="title"/>
          </p:nvPr>
        </p:nvSpPr>
        <p:spPr>
          <a:xfrm>
            <a:off x="530258" y="4502330"/>
            <a:ext cx="8074057" cy="1207269"/>
          </a:xfrm>
        </p:spPr>
        <p:txBody>
          <a:bodyPr vert="horz" lIns="91440" tIns="45720" rIns="91440" bIns="45720" rtlCol="0" anchor="b">
            <a:normAutofit/>
          </a:bodyPr>
          <a:lstStyle/>
          <a:p>
            <a:pPr>
              <a:lnSpc>
                <a:spcPct val="90000"/>
              </a:lnSpc>
            </a:pPr>
            <a:r>
              <a:rPr lang="en-US" sz="3800" b="1" kern="1200">
                <a:solidFill>
                  <a:schemeClr val="bg1"/>
                </a:solidFill>
                <a:latin typeface="+mj-lt"/>
                <a:ea typeface="+mj-ea"/>
                <a:cs typeface="+mj-cs"/>
              </a:rPr>
              <a:t>Accessing the National Standards Curriculum Online</a:t>
            </a:r>
          </a:p>
        </p:txBody>
      </p:sp>
      <p:sp>
        <p:nvSpPr>
          <p:cNvPr id="3" name="Content Placeholder 2"/>
          <p:cNvSpPr>
            <a:spLocks noGrp="1"/>
          </p:cNvSpPr>
          <p:nvPr>
            <p:ph idx="1"/>
          </p:nvPr>
        </p:nvSpPr>
        <p:spPr>
          <a:xfrm>
            <a:off x="1032234" y="5665510"/>
            <a:ext cx="7070105" cy="719122"/>
          </a:xfrm>
        </p:spPr>
        <p:txBody>
          <a:bodyPr vert="horz" lIns="91440" tIns="45720" rIns="91440" bIns="45720" rtlCol="0">
            <a:normAutofit/>
          </a:bodyPr>
          <a:lstStyle/>
          <a:p>
            <a:pPr marL="0" indent="0" algn="ctr">
              <a:lnSpc>
                <a:spcPct val="90000"/>
              </a:lnSpc>
              <a:spcBef>
                <a:spcPts val="1000"/>
              </a:spcBef>
              <a:buNone/>
            </a:pPr>
            <a:r>
              <a:rPr lang="en-US" sz="2400" b="1" kern="1200">
                <a:solidFill>
                  <a:schemeClr val="bg2"/>
                </a:solidFill>
                <a:latin typeface="+mn-lt"/>
                <a:ea typeface="+mn-ea"/>
                <a:cs typeface="+mn-cs"/>
              </a:rPr>
              <a:t>http://moeschools.edu.jm/</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9593" y="1411813"/>
            <a:ext cx="8244408" cy="5446187"/>
          </a:xfrm>
          <a:prstGeom prst="rect">
            <a:avLst/>
          </a:prstGeom>
        </p:spPr>
      </p:pic>
    </p:spTree>
    <p:extLst>
      <p:ext uri="{BB962C8B-B14F-4D97-AF65-F5344CB8AC3E}">
        <p14:creationId xmlns:p14="http://schemas.microsoft.com/office/powerpoint/2010/main" val="3932361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7383B190-6BFB-422F-B667-06B7B25F096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531267" y="3509963"/>
            <a:ext cx="5319162"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3" name="Straight Connector 192">
            <a:extLst>
              <a:ext uri="{FF2B5EF4-FFF2-40B4-BE49-F238E27FC236}">
                <a16:creationId xmlns:a16="http://schemas.microsoft.com/office/drawing/2014/main" id="{ED28E597-4AF8-4D69-A9AB-A1EDC6156B04}"/>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53715" y="5443086"/>
            <a:ext cx="48006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030" name="Picture 6" descr="Image result for jamaican children + parent"/>
          <p:cNvPicPr>
            <a:picLocks noChangeAspect="1" noChangeArrowheads="1"/>
          </p:cNvPicPr>
          <p:nvPr/>
        </p:nvPicPr>
        <p:blipFill rotWithShape="1">
          <a:blip r:embed="rId3">
            <a:extLst>
              <a:ext uri="{28A0092B-C50C-407E-A947-70E740481C1C}">
                <a14:useLocalDpi xmlns:a14="http://schemas.microsoft.com/office/drawing/2010/main" val="0"/>
              </a:ext>
            </a:extLst>
          </a:blip>
          <a:srcRect l="14163" r="8516" b="-4"/>
          <a:stretch/>
        </p:blipFill>
        <p:spPr bwMode="auto">
          <a:xfrm>
            <a:off x="238226" y="3509433"/>
            <a:ext cx="3120339" cy="302683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group of people in a room&#10;&#10;Description generated with very high confidence">
            <a:extLst>
              <a:ext uri="{FF2B5EF4-FFF2-40B4-BE49-F238E27FC236}">
                <a16:creationId xmlns:a16="http://schemas.microsoft.com/office/drawing/2014/main" id="{DCECA30E-0E35-4F02-A625-65C5987C6BB8}"/>
              </a:ext>
            </a:extLst>
          </p:cNvPr>
          <p:cNvPicPr>
            <a:picLocks noChangeAspect="1"/>
          </p:cNvPicPr>
          <p:nvPr/>
        </p:nvPicPr>
        <p:blipFill rotWithShape="1">
          <a:blip r:embed="rId4"/>
          <a:srcRect b="758"/>
          <a:stretch/>
        </p:blipFill>
        <p:spPr>
          <a:xfrm>
            <a:off x="3490722" y="299363"/>
            <a:ext cx="5412813" cy="3008188"/>
          </a:xfrm>
          <a:prstGeom prst="rect">
            <a:avLst/>
          </a:prstGeom>
        </p:spPr>
      </p:pic>
      <p:pic>
        <p:nvPicPr>
          <p:cNvPr id="3" name="Picture 2" descr="A person sitting at a table&#10;&#10;Description generated with very high confidence">
            <a:extLst>
              <a:ext uri="{FF2B5EF4-FFF2-40B4-BE49-F238E27FC236}">
                <a16:creationId xmlns:a16="http://schemas.microsoft.com/office/drawing/2014/main" id="{4A8C2AB1-C576-49F4-BE43-0F519510B5AE}"/>
              </a:ext>
            </a:extLst>
          </p:cNvPr>
          <p:cNvPicPr>
            <a:picLocks noChangeAspect="1"/>
          </p:cNvPicPr>
          <p:nvPr/>
        </p:nvPicPr>
        <p:blipFill rotWithShape="1">
          <a:blip r:embed="rId5"/>
          <a:srcRect l="14224" r="17723" b="-2"/>
          <a:stretch/>
        </p:blipFill>
        <p:spPr>
          <a:xfrm>
            <a:off x="238226" y="299363"/>
            <a:ext cx="3120339" cy="3049204"/>
          </a:xfrm>
          <a:prstGeom prst="rect">
            <a:avLst/>
          </a:prstGeom>
        </p:spPr>
      </p:pic>
      <p:sp>
        <p:nvSpPr>
          <p:cNvPr id="4" name="Title 3"/>
          <p:cNvSpPr>
            <a:spLocks noGrp="1"/>
          </p:cNvSpPr>
          <p:nvPr>
            <p:ph type="ctrTitle"/>
          </p:nvPr>
        </p:nvSpPr>
        <p:spPr>
          <a:xfrm>
            <a:off x="3766365" y="3812954"/>
            <a:ext cx="4848966" cy="1516014"/>
          </a:xfrm>
        </p:spPr>
        <p:txBody>
          <a:bodyPr>
            <a:normAutofit/>
          </a:bodyPr>
          <a:lstStyle/>
          <a:p>
            <a:pPr algn="l"/>
            <a:r>
              <a:rPr lang="en-JM" sz="3900" b="1" dirty="0">
                <a:solidFill>
                  <a:srgbClr val="FFFFFF"/>
                </a:solidFill>
                <a:latin typeface="Georgia" pitchFamily="18" charset="0"/>
              </a:rPr>
              <a:t>Development of 21</a:t>
            </a:r>
            <a:r>
              <a:rPr lang="en-JM" sz="3900" b="1" baseline="30000" dirty="0">
                <a:solidFill>
                  <a:srgbClr val="FFFFFF"/>
                </a:solidFill>
                <a:latin typeface="Georgia" pitchFamily="18" charset="0"/>
              </a:rPr>
              <a:t>st</a:t>
            </a:r>
            <a:r>
              <a:rPr lang="en-JM" sz="3900" b="1" dirty="0">
                <a:solidFill>
                  <a:srgbClr val="FFFFFF"/>
                </a:solidFill>
                <a:latin typeface="Georgia" pitchFamily="18" charset="0"/>
              </a:rPr>
              <a:t> Century Skills</a:t>
            </a:r>
          </a:p>
        </p:txBody>
      </p:sp>
      <p:sp>
        <p:nvSpPr>
          <p:cNvPr id="5" name="Subtitle 4"/>
          <p:cNvSpPr>
            <a:spLocks noGrp="1"/>
          </p:cNvSpPr>
          <p:nvPr>
            <p:ph type="subTitle" idx="1"/>
          </p:nvPr>
        </p:nvSpPr>
        <p:spPr>
          <a:xfrm>
            <a:off x="3766365" y="5550568"/>
            <a:ext cx="4848965" cy="602551"/>
          </a:xfrm>
        </p:spPr>
        <p:txBody>
          <a:bodyPr>
            <a:normAutofit lnSpcReduction="10000"/>
          </a:bodyPr>
          <a:lstStyle/>
          <a:p>
            <a:pPr>
              <a:lnSpc>
                <a:spcPct val="90000"/>
              </a:lnSpc>
            </a:pPr>
            <a:r>
              <a:rPr lang="en-JM" sz="2000" b="1" dirty="0">
                <a:solidFill>
                  <a:srgbClr val="E7E6E6"/>
                </a:solidFill>
                <a:latin typeface="Arial Rounded MT Bold" panose="020F0704030504030204" pitchFamily="34" charset="0"/>
              </a:rPr>
              <a:t>How can each stakeholder assist students develop the 4Cs?</a:t>
            </a:r>
          </a:p>
        </p:txBody>
      </p:sp>
    </p:spTree>
    <p:extLst>
      <p:ext uri="{BB962C8B-B14F-4D97-AF65-F5344CB8AC3E}">
        <p14:creationId xmlns:p14="http://schemas.microsoft.com/office/powerpoint/2010/main" val="344787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4" descr="Related image">
            <a:extLst>
              <a:ext uri="{FF2B5EF4-FFF2-40B4-BE49-F238E27FC236}">
                <a16:creationId xmlns:a16="http://schemas.microsoft.com/office/drawing/2014/main" id="{2DBEAF2A-942C-4A9C-A7A8-E2E6487FFE88}"/>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16129" r="10434" b="3"/>
          <a:stretch/>
        </p:blipFill>
        <p:spPr bwMode="auto">
          <a:xfrm>
            <a:off x="4860032" y="675698"/>
            <a:ext cx="4096293" cy="5577837"/>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4B32D01-2208-42AF-9898-971929FC9C98}"/>
              </a:ext>
            </a:extLst>
          </p:cNvPr>
          <p:cNvSpPr>
            <a:spLocks noGrp="1"/>
          </p:cNvSpPr>
          <p:nvPr>
            <p:ph type="title"/>
          </p:nvPr>
        </p:nvSpPr>
        <p:spPr>
          <a:xfrm>
            <a:off x="486696" y="629266"/>
            <a:ext cx="3845274" cy="1676603"/>
          </a:xfrm>
        </p:spPr>
        <p:txBody>
          <a:bodyPr vert="horz" lIns="91440" tIns="45720" rIns="91440" bIns="45720" rtlCol="0" anchor="ctr">
            <a:normAutofit/>
          </a:bodyPr>
          <a:lstStyle/>
          <a:p>
            <a:pPr algn="l">
              <a:lnSpc>
                <a:spcPct val="90000"/>
              </a:lnSpc>
            </a:pPr>
            <a:r>
              <a:rPr lang="en-US"/>
              <a:t>Critical Thinking</a:t>
            </a:r>
          </a:p>
        </p:txBody>
      </p:sp>
      <p:sp>
        <p:nvSpPr>
          <p:cNvPr id="3" name="Content Placeholder 2"/>
          <p:cNvSpPr>
            <a:spLocks noGrp="1"/>
          </p:cNvSpPr>
          <p:nvPr>
            <p:ph sz="half" idx="1"/>
          </p:nvPr>
        </p:nvSpPr>
        <p:spPr>
          <a:xfrm>
            <a:off x="486697" y="2204864"/>
            <a:ext cx="3845272" cy="3942928"/>
          </a:xfrm>
        </p:spPr>
        <p:txBody>
          <a:bodyPr vert="horz" lIns="91440" tIns="45720" rIns="91440" bIns="45720" rtlCol="0">
            <a:normAutofit fontScale="77500" lnSpcReduction="20000"/>
          </a:bodyPr>
          <a:lstStyle/>
          <a:p>
            <a:pPr marL="0" indent="0">
              <a:lnSpc>
                <a:spcPct val="160000"/>
              </a:lnSpc>
              <a:buNone/>
            </a:pPr>
            <a:r>
              <a:rPr lang="en-US" sz="3200" dirty="0"/>
              <a:t>Critical thinking involves solving complex issues and problems by </a:t>
            </a:r>
            <a:r>
              <a:rPr lang="en-US" sz="3200" dirty="0" err="1"/>
              <a:t>analysing</a:t>
            </a:r>
            <a:r>
              <a:rPr lang="en-US" sz="3200" dirty="0"/>
              <a:t> and interpreting information to make informed judgements and decisions.</a:t>
            </a:r>
          </a:p>
          <a:p>
            <a:pPr marL="0" indent="-228600">
              <a:lnSpc>
                <a:spcPct val="90000"/>
              </a:lnSpc>
            </a:pPr>
            <a:endParaRPr lang="en-US" sz="2600" dirty="0"/>
          </a:p>
        </p:txBody>
      </p:sp>
    </p:spTree>
    <p:extLst>
      <p:ext uri="{BB962C8B-B14F-4D97-AF65-F5344CB8AC3E}">
        <p14:creationId xmlns:p14="http://schemas.microsoft.com/office/powerpoint/2010/main" val="987121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t="9091" r="25455" b="1"/>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724CD679-7405-4CD3-A92A-9469F279A59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6"/>
            <a:ext cx="430169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37F27D-F6D2-4913-85C0-DC7AF7705A9F}"/>
              </a:ext>
            </a:extLst>
          </p:cNvPr>
          <p:cNvSpPr>
            <a:spLocks noGrp="1"/>
          </p:cNvSpPr>
          <p:nvPr>
            <p:ph type="title"/>
          </p:nvPr>
        </p:nvSpPr>
        <p:spPr>
          <a:xfrm>
            <a:off x="446103" y="640263"/>
            <a:ext cx="3915950" cy="1344975"/>
          </a:xfrm>
        </p:spPr>
        <p:txBody>
          <a:bodyPr>
            <a:normAutofit/>
          </a:bodyPr>
          <a:lstStyle/>
          <a:p>
            <a:r>
              <a:rPr lang="en-GB" sz="3500"/>
              <a:t>Creativity</a:t>
            </a:r>
            <a:endParaRPr lang="en-JM" sz="3500"/>
          </a:p>
        </p:txBody>
      </p:sp>
      <p:sp>
        <p:nvSpPr>
          <p:cNvPr id="3" name="Content Placeholder 2"/>
          <p:cNvSpPr>
            <a:spLocks noGrp="1"/>
          </p:cNvSpPr>
          <p:nvPr>
            <p:ph idx="1"/>
          </p:nvPr>
        </p:nvSpPr>
        <p:spPr>
          <a:xfrm>
            <a:off x="445582" y="1916832"/>
            <a:ext cx="3926618" cy="4608511"/>
          </a:xfrm>
        </p:spPr>
        <p:txBody>
          <a:bodyPr>
            <a:normAutofit fontScale="70000" lnSpcReduction="20000"/>
          </a:bodyPr>
          <a:lstStyle/>
          <a:p>
            <a:pPr marL="114300" indent="0">
              <a:lnSpc>
                <a:spcPct val="170000"/>
              </a:lnSpc>
              <a:buNone/>
            </a:pPr>
            <a:r>
              <a:rPr lang="en-JM" sz="2800" dirty="0">
                <a:latin typeface="Comic Sans MS" pitchFamily="66" charset="0"/>
              </a:rPr>
              <a:t>Creativity and innovation  involves the ability to turn ideas into action to meet the needs of the society. It involves:</a:t>
            </a:r>
          </a:p>
          <a:p>
            <a:pPr marL="571500" indent="-457200">
              <a:lnSpc>
                <a:spcPct val="170000"/>
              </a:lnSpc>
            </a:pPr>
            <a:r>
              <a:rPr lang="en-JM" sz="2800" dirty="0">
                <a:latin typeface="Comic Sans MS" pitchFamily="66" charset="0"/>
              </a:rPr>
              <a:t>thinking outside the box</a:t>
            </a:r>
          </a:p>
          <a:p>
            <a:pPr marL="571500" indent="-457200">
              <a:lnSpc>
                <a:spcPct val="170000"/>
              </a:lnSpc>
            </a:pPr>
            <a:r>
              <a:rPr lang="en-JM" sz="2800" dirty="0">
                <a:latin typeface="Comic Sans MS" pitchFamily="66" charset="0"/>
              </a:rPr>
              <a:t>experimenting with new techniques, materials, strategies or perspectives</a:t>
            </a:r>
          </a:p>
          <a:p>
            <a:pPr marL="114300" indent="0">
              <a:lnSpc>
                <a:spcPct val="170000"/>
              </a:lnSpc>
              <a:buNone/>
            </a:pPr>
            <a:endParaRPr lang="en-JM" sz="2100" b="1" dirty="0">
              <a:latin typeface="Comic Sans MS" pitchFamily="66" charset="0"/>
            </a:endParaRPr>
          </a:p>
          <a:p>
            <a:pPr marL="0" indent="0">
              <a:lnSpc>
                <a:spcPct val="170000"/>
              </a:lnSpc>
              <a:buNone/>
            </a:pPr>
            <a:endParaRPr lang="en-US" sz="2100" dirty="0">
              <a:latin typeface="Comic Sans MS" pitchFamily="66" charset="0"/>
            </a:endParaRPr>
          </a:p>
        </p:txBody>
      </p:sp>
    </p:spTree>
    <p:extLst>
      <p:ext uri="{BB962C8B-B14F-4D97-AF65-F5344CB8AC3E}">
        <p14:creationId xmlns:p14="http://schemas.microsoft.com/office/powerpoint/2010/main" val="2560811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626" name="Picture 2" descr="Related image"/>
          <p:cNvPicPr>
            <a:picLocks noChangeAspect="1" noChangeArrowheads="1"/>
          </p:cNvPicPr>
          <p:nvPr/>
        </p:nvPicPr>
        <p:blipFill rotWithShape="1">
          <a:blip r:embed="rId3"/>
          <a:srcRect r="18000"/>
          <a:stretch/>
        </p:blipFill>
        <p:spPr bwMode="auto">
          <a:xfrm>
            <a:off x="20" y="10"/>
            <a:ext cx="9143980" cy="6857990"/>
          </a:xfrm>
          <a:prstGeom prst="rect">
            <a:avLst/>
          </a:prstGeom>
          <a:noFill/>
        </p:spPr>
      </p:pic>
      <p:sp>
        <p:nvSpPr>
          <p:cNvPr id="71" name="Rectangle 70">
            <a:extLst>
              <a:ext uri="{FF2B5EF4-FFF2-40B4-BE49-F238E27FC236}">
                <a16:creationId xmlns:a16="http://schemas.microsoft.com/office/drawing/2014/main" id="{2B1D4F77-A17C-43D7-B7FA-545148E4E93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6"/>
            <a:ext cx="3249230"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0D44F5-1CAC-4A57-BD5E-59AA52CF4C9C}"/>
              </a:ext>
            </a:extLst>
          </p:cNvPr>
          <p:cNvSpPr>
            <a:spLocks noGrp="1"/>
          </p:cNvSpPr>
          <p:nvPr>
            <p:ph type="title"/>
          </p:nvPr>
        </p:nvSpPr>
        <p:spPr>
          <a:xfrm>
            <a:off x="446103" y="640263"/>
            <a:ext cx="2819430" cy="1344975"/>
          </a:xfrm>
        </p:spPr>
        <p:txBody>
          <a:bodyPr>
            <a:normAutofit/>
          </a:bodyPr>
          <a:lstStyle/>
          <a:p>
            <a:r>
              <a:rPr lang="en-GB" sz="2800" dirty="0">
                <a:latin typeface="Comic Sans MS" pitchFamily="66" charset="0"/>
              </a:rPr>
              <a:t>Communication</a:t>
            </a:r>
            <a:endParaRPr lang="en-JM" sz="3200" dirty="0">
              <a:latin typeface="Comic Sans MS" pitchFamily="66" charset="0"/>
            </a:endParaRPr>
          </a:p>
        </p:txBody>
      </p:sp>
      <p:sp>
        <p:nvSpPr>
          <p:cNvPr id="3" name="Content Placeholder 2"/>
          <p:cNvSpPr>
            <a:spLocks noGrp="1"/>
          </p:cNvSpPr>
          <p:nvPr>
            <p:ph idx="1"/>
          </p:nvPr>
        </p:nvSpPr>
        <p:spPr>
          <a:xfrm>
            <a:off x="445582" y="2121763"/>
            <a:ext cx="2823620" cy="3773010"/>
          </a:xfrm>
        </p:spPr>
        <p:txBody>
          <a:bodyPr>
            <a:normAutofit fontScale="92500"/>
          </a:bodyPr>
          <a:lstStyle/>
          <a:p>
            <a:pPr marL="0" indent="0">
              <a:lnSpc>
                <a:spcPct val="150000"/>
              </a:lnSpc>
              <a:buNone/>
            </a:pPr>
            <a:r>
              <a:rPr lang="en-JM" sz="2400" dirty="0">
                <a:latin typeface="Comic Sans MS" pitchFamily="66" charset="0"/>
              </a:rPr>
              <a:t>Communication involves the ability to articulate or explain ideas clearly. This may be done orally or in written form.</a:t>
            </a:r>
          </a:p>
          <a:p>
            <a:endParaRPr lang="en-US" sz="2400" dirty="0"/>
          </a:p>
        </p:txBody>
      </p:sp>
    </p:spTree>
    <p:extLst>
      <p:ext uri="{BB962C8B-B14F-4D97-AF65-F5344CB8AC3E}">
        <p14:creationId xmlns:p14="http://schemas.microsoft.com/office/powerpoint/2010/main" val="4017753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4" name="Picture 2" descr="Image result for collaboration">
            <a:extLst>
              <a:ext uri="{FF2B5EF4-FFF2-40B4-BE49-F238E27FC236}">
                <a16:creationId xmlns:a16="http://schemas.microsoft.com/office/drawing/2014/main" id="{E157E5E5-1BA7-4761-9F13-E8A38AD9D4A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681" r="9091" b="5410"/>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8196" name="Rectangle 70">
            <a:extLst>
              <a:ext uri="{FF2B5EF4-FFF2-40B4-BE49-F238E27FC236}">
                <a16:creationId xmlns:a16="http://schemas.microsoft.com/office/drawing/2014/main" id="{724CD679-7405-4CD3-A92A-9469F279A59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6"/>
            <a:ext cx="430169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utoShape 2" descr="Image result for collabora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collaborati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54708A48-76F1-460D-A3B0-86FB09510B11}"/>
              </a:ext>
            </a:extLst>
          </p:cNvPr>
          <p:cNvSpPr>
            <a:spLocks noGrp="1"/>
          </p:cNvSpPr>
          <p:nvPr>
            <p:ph type="title"/>
          </p:nvPr>
        </p:nvSpPr>
        <p:spPr>
          <a:xfrm>
            <a:off x="446103" y="640263"/>
            <a:ext cx="3915950" cy="1344975"/>
          </a:xfrm>
        </p:spPr>
        <p:txBody>
          <a:bodyPr>
            <a:normAutofit/>
          </a:bodyPr>
          <a:lstStyle/>
          <a:p>
            <a:r>
              <a:rPr lang="en-GB"/>
              <a:t>Collaboration</a:t>
            </a:r>
            <a:endParaRPr lang="en-JM"/>
          </a:p>
        </p:txBody>
      </p:sp>
      <p:sp>
        <p:nvSpPr>
          <p:cNvPr id="3" name="Content Placeholder 2"/>
          <p:cNvSpPr>
            <a:spLocks noGrp="1"/>
          </p:cNvSpPr>
          <p:nvPr>
            <p:ph idx="1"/>
          </p:nvPr>
        </p:nvSpPr>
        <p:spPr>
          <a:xfrm>
            <a:off x="445582" y="2121763"/>
            <a:ext cx="3926618" cy="3773010"/>
          </a:xfrm>
        </p:spPr>
        <p:txBody>
          <a:bodyPr>
            <a:normAutofit/>
          </a:bodyPr>
          <a:lstStyle/>
          <a:p>
            <a:pPr marL="0" indent="0">
              <a:lnSpc>
                <a:spcPct val="150000"/>
              </a:lnSpc>
              <a:buNone/>
            </a:pPr>
            <a:r>
              <a:rPr lang="en-JM">
                <a:latin typeface="Baskerville Old Face" pitchFamily="18" charset="0"/>
              </a:rPr>
              <a:t>Collaboration </a:t>
            </a:r>
            <a:r>
              <a:rPr lang="en-US">
                <a:latin typeface="Baskerville Old Face" pitchFamily="18" charset="0"/>
              </a:rPr>
              <a:t>involves working together in teams to accomplish a common goal</a:t>
            </a:r>
            <a:r>
              <a:rPr lang="en-JM">
                <a:latin typeface="Baskerville Old Face" pitchFamily="18" charset="0"/>
              </a:rPr>
              <a:t>.</a:t>
            </a:r>
          </a:p>
          <a:p>
            <a:pPr>
              <a:lnSpc>
                <a:spcPct val="150000"/>
              </a:lnSpc>
            </a:pPr>
            <a:endParaRPr lang="en-US"/>
          </a:p>
        </p:txBody>
      </p:sp>
    </p:spTree>
    <p:extLst>
      <p:ext uri="{BB962C8B-B14F-4D97-AF65-F5344CB8AC3E}">
        <p14:creationId xmlns:p14="http://schemas.microsoft.com/office/powerpoint/2010/main" val="2909748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F73FCEB7-CD02-4399-BA74-12D9191D6F7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4396A80-CE60-4F9E-A430-46DC2EC0CAB7}"/>
              </a:ext>
            </a:extLst>
          </p:cNvPr>
          <p:cNvPicPr>
            <a:picLocks noChangeAspect="1"/>
          </p:cNvPicPr>
          <p:nvPr/>
        </p:nvPicPr>
        <p:blipFill>
          <a:blip r:embed="rId2"/>
          <a:stretch>
            <a:fillRect/>
          </a:stretch>
        </p:blipFill>
        <p:spPr>
          <a:xfrm>
            <a:off x="3865366" y="944283"/>
            <a:ext cx="4915159" cy="4977376"/>
          </a:xfrm>
          <a:prstGeom prst="rect">
            <a:avLst/>
          </a:prstGeom>
        </p:spPr>
      </p:pic>
      <p:sp>
        <p:nvSpPr>
          <p:cNvPr id="22" name="Rectangle 21">
            <a:extLst>
              <a:ext uri="{FF2B5EF4-FFF2-40B4-BE49-F238E27FC236}">
                <a16:creationId xmlns:a16="http://schemas.microsoft.com/office/drawing/2014/main" id="{AB45A142-4255-493C-8284-5D566C121B1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7"/>
            <a:ext cx="3249230"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38FB9660-F42F-4313-BBC4-47C007FE484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3344" y="3910267"/>
            <a:ext cx="1940093"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67255F9B-A0A3-462E-AFA2-701ABD10F51B}"/>
              </a:ext>
            </a:extLst>
          </p:cNvPr>
          <p:cNvSpPr>
            <a:spLocks noGrp="1"/>
          </p:cNvSpPr>
          <p:nvPr>
            <p:ph type="title"/>
          </p:nvPr>
        </p:nvSpPr>
        <p:spPr>
          <a:xfrm>
            <a:off x="505677" y="914400"/>
            <a:ext cx="2743200" cy="2887579"/>
          </a:xfrm>
        </p:spPr>
        <p:txBody>
          <a:bodyPr vert="horz" lIns="91440" tIns="45720" rIns="91440" bIns="45720" rtlCol="0" anchor="b">
            <a:normAutofit/>
          </a:bodyPr>
          <a:lstStyle/>
          <a:p>
            <a:pPr algn="ctr">
              <a:lnSpc>
                <a:spcPct val="90000"/>
              </a:lnSpc>
            </a:pPr>
            <a:r>
              <a:rPr lang="en-US" sz="3600" kern="1200">
                <a:solidFill>
                  <a:srgbClr val="FFFFFF"/>
                </a:solidFill>
                <a:latin typeface="+mj-lt"/>
                <a:ea typeface="+mj-ea"/>
                <a:cs typeface="+mj-cs"/>
              </a:rPr>
              <a:t>Addressing the public’s questions</a:t>
            </a:r>
          </a:p>
        </p:txBody>
      </p:sp>
    </p:spTree>
    <p:extLst>
      <p:ext uri="{BB962C8B-B14F-4D97-AF65-F5344CB8AC3E}">
        <p14:creationId xmlns:p14="http://schemas.microsoft.com/office/powerpoint/2010/main" val="298069438"/>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3573</TotalTime>
  <Words>1310</Words>
  <Application>Microsoft Office PowerPoint</Application>
  <PresentationFormat>On-screen Show (4:3)</PresentationFormat>
  <Paragraphs>207</Paragraphs>
  <Slides>34</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Arial</vt:lpstr>
      <vt:lpstr>Arial Rounded MT Bold</vt:lpstr>
      <vt:lpstr>Baskerville Old Face</vt:lpstr>
      <vt:lpstr>Calibri</vt:lpstr>
      <vt:lpstr>Comic Sans MS</vt:lpstr>
      <vt:lpstr>Georgia</vt:lpstr>
      <vt:lpstr>Imprint MT Shadow</vt:lpstr>
      <vt:lpstr>Times New Roman</vt:lpstr>
      <vt:lpstr>Wingdings</vt:lpstr>
      <vt:lpstr>Office Theme</vt:lpstr>
      <vt:lpstr>Primary Exit Profile</vt:lpstr>
      <vt:lpstr>The Vision</vt:lpstr>
      <vt:lpstr>What are the 21st Century Skills Promoted in the National Standards Curriculum?</vt:lpstr>
      <vt:lpstr>Development of 21st Century Skills</vt:lpstr>
      <vt:lpstr>Critical Thinking</vt:lpstr>
      <vt:lpstr>Creativity</vt:lpstr>
      <vt:lpstr>Communication</vt:lpstr>
      <vt:lpstr>Collaboration</vt:lpstr>
      <vt:lpstr>Addressing the public’s questions</vt:lpstr>
      <vt:lpstr>PowerPoint Presentation</vt:lpstr>
      <vt:lpstr>The National Assessment Programme (Revised)</vt:lpstr>
      <vt:lpstr>What is the Primary Exit Profile?</vt:lpstr>
      <vt:lpstr>The Purpose of PEP</vt:lpstr>
      <vt:lpstr>Why change to a new assessment?</vt:lpstr>
      <vt:lpstr>What are the benefits of this new approach to assessment?</vt:lpstr>
      <vt:lpstr>What are the Components of PEP</vt:lpstr>
      <vt:lpstr>Curriculum Based Test </vt:lpstr>
      <vt:lpstr>Ability Test </vt:lpstr>
      <vt:lpstr>Performance Task </vt:lpstr>
      <vt:lpstr>Performance Task </vt:lpstr>
      <vt:lpstr>Performance Task </vt:lpstr>
      <vt:lpstr>At which grade levels will the various components of PEP be administered?</vt:lpstr>
      <vt:lpstr>At what time of year will the Grade 6 Components be Administered?</vt:lpstr>
      <vt:lpstr>Suggested Weighting</vt:lpstr>
      <vt:lpstr>How will PEP be implemented?</vt:lpstr>
      <vt:lpstr>How will PEP be implemented?</vt:lpstr>
      <vt:lpstr>How will Placement in Secondary School be affected</vt:lpstr>
      <vt:lpstr>PEP Preparation Activities</vt:lpstr>
      <vt:lpstr>PowerPoint Presentation</vt:lpstr>
      <vt:lpstr>Next Steps</vt:lpstr>
      <vt:lpstr>Next Steps</vt:lpstr>
      <vt:lpstr>QUESTIONS</vt:lpstr>
      <vt:lpstr>Accessing the National Standards Curriculum Online</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Primary Exit Profile (P.E.P)</dc:title>
  <dc:creator>Andrae Johnson</dc:creator>
  <cp:lastModifiedBy>Venessa Powell</cp:lastModifiedBy>
  <cp:revision>311</cp:revision>
  <dcterms:created xsi:type="dcterms:W3CDTF">2017-10-05T14:11:12Z</dcterms:created>
  <dcterms:modified xsi:type="dcterms:W3CDTF">2018-04-11T17:29:03Z</dcterms:modified>
</cp:coreProperties>
</file>